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6"/>
  </p:notesMasterIdLst>
  <p:sldIdLst>
    <p:sldId id="311" r:id="rId2"/>
    <p:sldId id="312" r:id="rId3"/>
    <p:sldId id="406" r:id="rId4"/>
    <p:sldId id="404" r:id="rId5"/>
    <p:sldId id="405" r:id="rId6"/>
    <p:sldId id="505" r:id="rId7"/>
    <p:sldId id="506" r:id="rId8"/>
    <p:sldId id="407" r:id="rId9"/>
    <p:sldId id="409" r:id="rId10"/>
    <p:sldId id="410" r:id="rId11"/>
    <p:sldId id="333" r:id="rId12"/>
    <p:sldId id="439" r:id="rId13"/>
    <p:sldId id="441" r:id="rId14"/>
    <p:sldId id="430" r:id="rId15"/>
    <p:sldId id="434" r:id="rId16"/>
    <p:sldId id="435" r:id="rId17"/>
    <p:sldId id="436" r:id="rId18"/>
    <p:sldId id="507" r:id="rId19"/>
    <p:sldId id="334" r:id="rId20"/>
    <p:sldId id="335" r:id="rId21"/>
    <p:sldId id="336" r:id="rId22"/>
    <p:sldId id="337" r:id="rId23"/>
    <p:sldId id="339" r:id="rId24"/>
    <p:sldId id="340" r:id="rId25"/>
    <p:sldId id="341" r:id="rId26"/>
    <p:sldId id="342" r:id="rId27"/>
    <p:sldId id="343" r:id="rId28"/>
    <p:sldId id="344" r:id="rId29"/>
    <p:sldId id="461" r:id="rId30"/>
    <p:sldId id="460" r:id="rId31"/>
    <p:sldId id="472" r:id="rId32"/>
    <p:sldId id="473" r:id="rId33"/>
    <p:sldId id="474" r:id="rId34"/>
    <p:sldId id="475" r:id="rId35"/>
    <p:sldId id="476" r:id="rId36"/>
    <p:sldId id="477" r:id="rId37"/>
    <p:sldId id="479" r:id="rId38"/>
    <p:sldId id="462" r:id="rId39"/>
    <p:sldId id="463" r:id="rId40"/>
    <p:sldId id="478" r:id="rId41"/>
    <p:sldId id="498" r:id="rId42"/>
    <p:sldId id="499" r:id="rId43"/>
    <p:sldId id="480" r:id="rId44"/>
    <p:sldId id="481" r:id="rId45"/>
    <p:sldId id="482" r:id="rId46"/>
    <p:sldId id="483" r:id="rId47"/>
    <p:sldId id="484" r:id="rId48"/>
    <p:sldId id="485" r:id="rId49"/>
    <p:sldId id="486" r:id="rId50"/>
    <p:sldId id="487" r:id="rId51"/>
    <p:sldId id="488" r:id="rId52"/>
    <p:sldId id="489" r:id="rId53"/>
    <p:sldId id="490" r:id="rId54"/>
    <p:sldId id="491" r:id="rId55"/>
    <p:sldId id="492" r:id="rId56"/>
    <p:sldId id="493" r:id="rId57"/>
    <p:sldId id="367" r:id="rId58"/>
    <p:sldId id="345" r:id="rId59"/>
    <p:sldId id="346" r:id="rId60"/>
    <p:sldId id="347" r:id="rId61"/>
    <p:sldId id="348" r:id="rId62"/>
    <p:sldId id="366" r:id="rId63"/>
    <p:sldId id="500" r:id="rId64"/>
    <p:sldId id="501" r:id="rId65"/>
    <p:sldId id="370" r:id="rId66"/>
    <p:sldId id="371" r:id="rId67"/>
    <p:sldId id="376" r:id="rId68"/>
    <p:sldId id="377" r:id="rId69"/>
    <p:sldId id="375" r:id="rId70"/>
    <p:sldId id="386" r:id="rId71"/>
    <p:sldId id="379" r:id="rId72"/>
    <p:sldId id="382" r:id="rId73"/>
    <p:sldId id="383" r:id="rId74"/>
    <p:sldId id="381" r:id="rId75"/>
    <p:sldId id="384" r:id="rId76"/>
    <p:sldId id="385" r:id="rId77"/>
    <p:sldId id="387" r:id="rId78"/>
    <p:sldId id="388" r:id="rId79"/>
    <p:sldId id="389" r:id="rId80"/>
    <p:sldId id="392" r:id="rId81"/>
    <p:sldId id="394" r:id="rId82"/>
    <p:sldId id="396" r:id="rId83"/>
    <p:sldId id="508" r:id="rId84"/>
    <p:sldId id="509" r:id="rId85"/>
    <p:sldId id="359" r:id="rId86"/>
    <p:sldId id="399" r:id="rId87"/>
    <p:sldId id="360" r:id="rId88"/>
    <p:sldId id="361" r:id="rId89"/>
    <p:sldId id="510" r:id="rId90"/>
    <p:sldId id="362" r:id="rId91"/>
    <p:sldId id="365" r:id="rId92"/>
    <p:sldId id="502" r:id="rId93"/>
    <p:sldId id="503" r:id="rId94"/>
    <p:sldId id="504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Cohn" initials="DC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54A77D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6" autoAdjust="0"/>
    <p:restoredTop sz="94660"/>
  </p:normalViewPr>
  <p:slideViewPr>
    <p:cSldViewPr snapToGrid="0">
      <p:cViewPr>
        <p:scale>
          <a:sx n="60" d="100"/>
          <a:sy n="60" d="100"/>
        </p:scale>
        <p:origin x="-708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E3AEB-34EF-4D1A-A6F5-94074AECE389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19A24-A285-438F-B28A-B4D179946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8C7D97-82AC-439E-9234-9B3614DC0CD0}" type="slidenum">
              <a:rPr lang="en-US"/>
              <a:pPr/>
              <a:t>92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r" rtl="1" eaLnBrk="1" hangingPunct="1">
              <a:buFontTx/>
              <a:buNone/>
            </a:pPr>
            <a:r>
              <a:rPr lang="he-IL" dirty="0" smtClean="0">
                <a:latin typeface="Arial" pitchFamily="34" charset="0"/>
                <a:cs typeface="Arial" pitchFamily="34" charset="0"/>
              </a:rPr>
              <a:t>נקודות-</a:t>
            </a:r>
          </a:p>
          <a:p>
            <a:pPr algn="r" rtl="1" eaLnBrk="1" hangingPunct="1">
              <a:buFontTx/>
              <a:buNone/>
            </a:pPr>
            <a:r>
              <a:rPr lang="he-IL" dirty="0" smtClean="0">
                <a:latin typeface="Arial" pitchFamily="34" charset="0"/>
                <a:cs typeface="Arial" pitchFamily="34" charset="0"/>
              </a:rPr>
              <a:t>בתהליך</a:t>
            </a:r>
            <a:r>
              <a:rPr lang="he-IL" baseline="0" dirty="0" smtClean="0">
                <a:latin typeface="Arial" pitchFamily="34" charset="0"/>
                <a:cs typeface="Arial" pitchFamily="34" charset="0"/>
              </a:rPr>
              <a:t> הלמידה (לוקח דיי הרבה זמן) נבנה ה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Cascading Classifier</a:t>
            </a:r>
            <a:r>
              <a:rPr lang="he-IL" baseline="0" dirty="0" smtClean="0">
                <a:latin typeface="Arial" pitchFamily="34" charset="0"/>
                <a:cs typeface="Arial" pitchFamily="34" charset="0"/>
              </a:rPr>
              <a:t> (תוך שימוש ב</a:t>
            </a:r>
            <a:r>
              <a:rPr lang="en-US" baseline="0" dirty="0" err="1" smtClean="0">
                <a:latin typeface="Arial" pitchFamily="34" charset="0"/>
                <a:cs typeface="Arial" pitchFamily="34" charset="0"/>
              </a:rPr>
              <a:t>AdaBoost</a:t>
            </a:r>
            <a:r>
              <a:rPr lang="he-IL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he-IL" baseline="0" dirty="0" err="1" smtClean="0">
                <a:latin typeface="Arial" pitchFamily="34" charset="0"/>
                <a:cs typeface="Arial" pitchFamily="34" charset="0"/>
              </a:rPr>
              <a:t>וב</a:t>
            </a:r>
            <a:r>
              <a:rPr lang="en-US" baseline="0" dirty="0" err="1" smtClean="0">
                <a:latin typeface="Arial" pitchFamily="34" charset="0"/>
                <a:cs typeface="Arial" pitchFamily="34" charset="0"/>
              </a:rPr>
              <a:t>Attentional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 Cascade learning</a:t>
            </a:r>
            <a:r>
              <a:rPr lang="he-IL" baseline="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algn="r" rtl="1" eaLnBrk="1" hangingPunct="1">
              <a:buFontTx/>
              <a:buNone/>
            </a:pPr>
            <a:r>
              <a:rPr lang="he-IL" baseline="0" dirty="0" smtClean="0">
                <a:latin typeface="Arial" pitchFamily="34" charset="0"/>
                <a:cs typeface="Arial" pitchFamily="34" charset="0"/>
              </a:rPr>
              <a:t>בתהליך הסיווג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he-IL" baseline="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classification</a:t>
            </a:r>
            <a:r>
              <a:rPr lang="he-IL" baseline="0" dirty="0" smtClean="0">
                <a:latin typeface="Arial" pitchFamily="34" charset="0"/>
                <a:cs typeface="Arial" pitchFamily="34" charset="0"/>
              </a:rPr>
              <a:t>) עושים שימוש אך ורק ב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Cascading classifier</a:t>
            </a:r>
            <a:r>
              <a:rPr lang="he-IL" baseline="0" dirty="0" smtClean="0">
                <a:latin typeface="Arial" pitchFamily="34" charset="0"/>
                <a:cs typeface="Arial" pitchFamily="34" charset="0"/>
              </a:rPr>
              <a:t> שנבנה (והחישובים של ה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features</a:t>
            </a:r>
            <a:r>
              <a:rPr lang="he-IL" baseline="0" dirty="0" smtClean="0">
                <a:latin typeface="Arial" pitchFamily="34" charset="0"/>
                <a:cs typeface="Arial" pitchFamily="34" charset="0"/>
              </a:rPr>
              <a:t> נעשה בעזרת 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integral image</a:t>
            </a:r>
            <a:r>
              <a:rPr lang="he-IL" baseline="0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019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5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6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3450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5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1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00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22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9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1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6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7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2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0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1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5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FFC9-BE6B-4EA9-8B0C-6F94974B6F5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38148-50E4-48FB-95A6-5909011B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90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Yoav_Freun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princeton.edu/ris/peopl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6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6.png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65.png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73.png"/><Relationship Id="rId19" Type="http://schemas.openxmlformats.org/officeDocument/2006/relationships/oleObject" Target="../embeddings/oleObject10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72.png"/><Relationship Id="rId1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6BlpGnCYVg" TargetMode="External"/><Relationship Id="rId2" Type="http://schemas.openxmlformats.org/officeDocument/2006/relationships/hyperlink" Target="https://www.youtube.com/watch?v=WfdYYNamHZ8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_QZLbR67fU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9580" y="1550982"/>
            <a:ext cx="904084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Rapid Object detection using a boosted cascade of simple features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88685" y="3587325"/>
            <a:ext cx="54233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Paul Viola &amp; Michael Jones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26809" y="4796017"/>
            <a:ext cx="35582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Written by David Cohn</a:t>
            </a: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811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feature in object detection, the weak learner determines the optimal threshold classification function, such that the minimum number of examples are misclassified.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Adaboost</a:t>
            </a:r>
            <a:r>
              <a:rPr lang="en-US" sz="2800" dirty="0" smtClean="0"/>
              <a:t> (short for “adaptive boosting”) is a machine learning algorithm discovered by </a:t>
            </a:r>
            <a:r>
              <a:rPr lang="en-US" sz="2800" dirty="0" err="1" smtClean="0"/>
              <a:t>Yoav</a:t>
            </a:r>
            <a:r>
              <a:rPr lang="en-US" sz="2800" dirty="0" smtClean="0"/>
              <a:t> Freund and Robert </a:t>
            </a:r>
            <a:r>
              <a:rPr lang="en-US" sz="2800" dirty="0" err="1" smtClean="0"/>
              <a:t>Schapire</a:t>
            </a:r>
            <a:r>
              <a:rPr lang="en-US" sz="2800" dirty="0" smtClean="0"/>
              <a:t>.</a:t>
            </a:r>
          </a:p>
          <a:p>
            <a:r>
              <a:rPr lang="en-US" sz="2800" dirty="0" err="1"/>
              <a:t>AdaBoost</a:t>
            </a:r>
            <a:r>
              <a:rPr lang="en-US" sz="2800" dirty="0"/>
              <a:t> is an algorithm for constructing a “strong” classifier as linear combination of “simple” “weak” classifier </a:t>
            </a:r>
          </a:p>
        </p:txBody>
      </p:sp>
    </p:spTree>
    <p:extLst>
      <p:ext uri="{BB962C8B-B14F-4D97-AF65-F5344CB8AC3E}">
        <p14:creationId xmlns:p14="http://schemas.microsoft.com/office/powerpoint/2010/main" val="297605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Authors of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Yoav</a:t>
            </a:r>
            <a:r>
              <a:rPr lang="en-US" dirty="0" smtClean="0"/>
              <a:t> Freund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professor of computer science at the University of California.</a:t>
            </a:r>
          </a:p>
          <a:p>
            <a:r>
              <a:rPr lang="en-US" dirty="0" smtClean="0"/>
              <a:t>Main fields: machine learning, probability theory.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427" y="2360080"/>
            <a:ext cx="1419696" cy="197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357" y="5776110"/>
            <a:ext cx="4136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en.wikipedia.org/wiki/Yoav_Freund</a:t>
            </a:r>
            <a:endParaRPr lang="en-US" dirty="0" smtClean="0"/>
          </a:p>
          <a:p>
            <a:r>
              <a:rPr lang="en-US" dirty="0"/>
              <a:t>http://cseweb.ucsd.edu/~yfreund/</a:t>
            </a:r>
          </a:p>
        </p:txBody>
      </p:sp>
    </p:spTree>
    <p:extLst>
      <p:ext uri="{BB962C8B-B14F-4D97-AF65-F5344CB8AC3E}">
        <p14:creationId xmlns:p14="http://schemas.microsoft.com/office/powerpoint/2010/main" val="227871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Authors of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Robert </a:t>
            </a:r>
            <a:r>
              <a:rPr lang="en-US" dirty="0" err="1" smtClean="0"/>
              <a:t>Schapire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professor of computer science at Princeton University.</a:t>
            </a:r>
          </a:p>
          <a:p>
            <a:r>
              <a:rPr lang="en-US" dirty="0" smtClean="0"/>
              <a:t>Main field is machine learning.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4357" y="5776110"/>
            <a:ext cx="4486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>
                <a:hlinkClick r:id="rId2"/>
              </a:rPr>
              <a:t>http://www.princeton.edu/ris/people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smtClean="0"/>
              <a:t>en.wikipedia.org/wiki/Robert_Schapire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57" y="2448161"/>
            <a:ext cx="1283203" cy="196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8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Given training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−1,+1</m:t>
                        </m:r>
                      </m:e>
                    </m:d>
                  </m:oMath>
                </a14:m>
                <a:r>
                  <a:rPr lang="en-US" dirty="0" smtClean="0"/>
                  <a:t> correct/incorrect label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All points initialized to the same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For t=1,…,T</a:t>
                </a:r>
              </a:p>
              <a:p>
                <a:pPr lvl="1"/>
                <a:r>
                  <a:rPr lang="en-US" dirty="0" smtClean="0"/>
                  <a:t>Construct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on the m points</a:t>
                </a:r>
              </a:p>
              <a:p>
                <a:pPr lvl="1"/>
                <a:r>
                  <a:rPr lang="en-US" dirty="0" smtClean="0"/>
                  <a:t>Find weak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−1,+1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With small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31" t="-2926" b="-17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61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en-US" dirty="0" smtClean="0"/>
              <a:t>algorithm - continue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6"/>
                <a:ext cx="9905999" cy="4187527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Constracting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𝑖𝑓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= normalization </a:t>
                </a:r>
                <a:r>
                  <a:rPr lang="en-US" dirty="0" err="1" smtClean="0"/>
                  <a:t>constatn</a:t>
                </a:r>
                <a:r>
                  <a:rPr lang="en-US" dirty="0" smtClean="0"/>
                  <a:t> (the sum of the weights should be 1)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&gt;0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endParaRPr lang="en-US" dirty="0" smtClean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6"/>
                <a:ext cx="9905999" cy="4187527"/>
              </a:xfrm>
              <a:blipFill rotWithShape="1">
                <a:blip r:embed="rId2"/>
                <a:stretch>
                  <a:fillRect l="-1231" t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 - continue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:r>
                  <a:rPr lang="en-US" sz="2800" dirty="0"/>
                  <a:t>Final hypothesis: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𝑓𝑖𝑛𝑎𝑙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5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60" y="2498237"/>
            <a:ext cx="29337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1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to get: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19" y="2240391"/>
            <a:ext cx="4311138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29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- Round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5" y="2231381"/>
            <a:ext cx="3064943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6808" y="34186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992" y="43677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951" y="25570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0724" y="24534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2028" y="32016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984" y="27416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7299" y="36123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5072" y="3809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4432" y="491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7680" y="4648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 this lecture we’ll study a very useful way to detect faces in images very rapidly.</a:t>
            </a:r>
          </a:p>
          <a:p>
            <a:pPr marL="0" indent="0">
              <a:buNone/>
            </a:pPr>
            <a:r>
              <a:rPr lang="en-US" sz="2800" dirty="0" smtClean="0"/>
              <a:t>The algorithm is called Viola Jones algorithm.</a:t>
            </a:r>
          </a:p>
        </p:txBody>
      </p:sp>
    </p:spTree>
    <p:extLst>
      <p:ext uri="{BB962C8B-B14F-4D97-AF65-F5344CB8AC3E}">
        <p14:creationId xmlns:p14="http://schemas.microsoft.com/office/powerpoint/2010/main" val="39019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- Round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5" y="2231381"/>
            <a:ext cx="3064943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6808" y="34186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992" y="43677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951" y="25570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0724" y="24534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2028" y="32016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984" y="27416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7299" y="36123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5072" y="3809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4432" y="491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7680" y="4648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96296" y="2172836"/>
            <a:ext cx="3060072" cy="2763596"/>
          </a:xfrm>
          <a:custGeom>
            <a:avLst/>
            <a:gdLst>
              <a:gd name="connsiteX0" fmla="*/ 2308634 w 3060072"/>
              <a:gd name="connsiteY0" fmla="*/ 36214 h 2763596"/>
              <a:gd name="connsiteX1" fmla="*/ 2308634 w 3060072"/>
              <a:gd name="connsiteY1" fmla="*/ 36214 h 2763596"/>
              <a:gd name="connsiteX2" fmla="*/ 2362955 w 3060072"/>
              <a:gd name="connsiteY2" fmla="*/ 135802 h 2763596"/>
              <a:gd name="connsiteX3" fmla="*/ 2372008 w 3060072"/>
              <a:gd name="connsiteY3" fmla="*/ 162963 h 2763596"/>
              <a:gd name="connsiteX4" fmla="*/ 2435383 w 3060072"/>
              <a:gd name="connsiteY4" fmla="*/ 226337 h 2763596"/>
              <a:gd name="connsiteX5" fmla="*/ 2462543 w 3060072"/>
              <a:gd name="connsiteY5" fmla="*/ 262551 h 2763596"/>
              <a:gd name="connsiteX6" fmla="*/ 2471596 w 3060072"/>
              <a:gd name="connsiteY6" fmla="*/ 289711 h 2763596"/>
              <a:gd name="connsiteX7" fmla="*/ 2534971 w 3060072"/>
              <a:gd name="connsiteY7" fmla="*/ 344032 h 2763596"/>
              <a:gd name="connsiteX8" fmla="*/ 2589291 w 3060072"/>
              <a:gd name="connsiteY8" fmla="*/ 434567 h 2763596"/>
              <a:gd name="connsiteX9" fmla="*/ 2607398 w 3060072"/>
              <a:gd name="connsiteY9" fmla="*/ 461727 h 2763596"/>
              <a:gd name="connsiteX10" fmla="*/ 2661719 w 3060072"/>
              <a:gd name="connsiteY10" fmla="*/ 534155 h 2763596"/>
              <a:gd name="connsiteX11" fmla="*/ 2679826 w 3060072"/>
              <a:gd name="connsiteY11" fmla="*/ 561315 h 2763596"/>
              <a:gd name="connsiteX12" fmla="*/ 2706986 w 3060072"/>
              <a:gd name="connsiteY12" fmla="*/ 579422 h 2763596"/>
              <a:gd name="connsiteX13" fmla="*/ 2752254 w 3060072"/>
              <a:gd name="connsiteY13" fmla="*/ 633743 h 2763596"/>
              <a:gd name="connsiteX14" fmla="*/ 2797521 w 3060072"/>
              <a:gd name="connsiteY14" fmla="*/ 679010 h 2763596"/>
              <a:gd name="connsiteX15" fmla="*/ 2824682 w 3060072"/>
              <a:gd name="connsiteY15" fmla="*/ 742384 h 2763596"/>
              <a:gd name="connsiteX16" fmla="*/ 2851842 w 3060072"/>
              <a:gd name="connsiteY16" fmla="*/ 769545 h 2763596"/>
              <a:gd name="connsiteX17" fmla="*/ 2879002 w 3060072"/>
              <a:gd name="connsiteY17" fmla="*/ 832919 h 2763596"/>
              <a:gd name="connsiteX18" fmla="*/ 2906163 w 3060072"/>
              <a:gd name="connsiteY18" fmla="*/ 869133 h 2763596"/>
              <a:gd name="connsiteX19" fmla="*/ 2933323 w 3060072"/>
              <a:gd name="connsiteY19" fmla="*/ 914400 h 2763596"/>
              <a:gd name="connsiteX20" fmla="*/ 2960483 w 3060072"/>
              <a:gd name="connsiteY20" fmla="*/ 977775 h 2763596"/>
              <a:gd name="connsiteX21" fmla="*/ 2996697 w 3060072"/>
              <a:gd name="connsiteY21" fmla="*/ 1068309 h 2763596"/>
              <a:gd name="connsiteX22" fmla="*/ 3005751 w 3060072"/>
              <a:gd name="connsiteY22" fmla="*/ 1095470 h 2763596"/>
              <a:gd name="connsiteX23" fmla="*/ 3023858 w 3060072"/>
              <a:gd name="connsiteY23" fmla="*/ 1122630 h 2763596"/>
              <a:gd name="connsiteX24" fmla="*/ 3032911 w 3060072"/>
              <a:gd name="connsiteY24" fmla="*/ 1149790 h 2763596"/>
              <a:gd name="connsiteX25" fmla="*/ 3060072 w 3060072"/>
              <a:gd name="connsiteY25" fmla="*/ 1213165 h 2763596"/>
              <a:gd name="connsiteX26" fmla="*/ 3041965 w 3060072"/>
              <a:gd name="connsiteY26" fmla="*/ 1412341 h 2763596"/>
              <a:gd name="connsiteX27" fmla="*/ 3023858 w 3060072"/>
              <a:gd name="connsiteY27" fmla="*/ 1439501 h 2763596"/>
              <a:gd name="connsiteX28" fmla="*/ 2996697 w 3060072"/>
              <a:gd name="connsiteY28" fmla="*/ 1448555 h 2763596"/>
              <a:gd name="connsiteX29" fmla="*/ 2906163 w 3060072"/>
              <a:gd name="connsiteY29" fmla="*/ 1484769 h 2763596"/>
              <a:gd name="connsiteX30" fmla="*/ 2851842 w 3060072"/>
              <a:gd name="connsiteY30" fmla="*/ 1502876 h 2763596"/>
              <a:gd name="connsiteX31" fmla="*/ 2752254 w 3060072"/>
              <a:gd name="connsiteY31" fmla="*/ 1520983 h 2763596"/>
              <a:gd name="connsiteX32" fmla="*/ 2725093 w 3060072"/>
              <a:gd name="connsiteY32" fmla="*/ 1539089 h 2763596"/>
              <a:gd name="connsiteX33" fmla="*/ 2544024 w 3060072"/>
              <a:gd name="connsiteY33" fmla="*/ 1539089 h 2763596"/>
              <a:gd name="connsiteX34" fmla="*/ 2498757 w 3060072"/>
              <a:gd name="connsiteY34" fmla="*/ 1520983 h 2763596"/>
              <a:gd name="connsiteX35" fmla="*/ 2471596 w 3060072"/>
              <a:gd name="connsiteY35" fmla="*/ 1493822 h 2763596"/>
              <a:gd name="connsiteX36" fmla="*/ 2435383 w 3060072"/>
              <a:gd name="connsiteY36" fmla="*/ 1466662 h 2763596"/>
              <a:gd name="connsiteX37" fmla="*/ 2408222 w 3060072"/>
              <a:gd name="connsiteY37" fmla="*/ 1448555 h 2763596"/>
              <a:gd name="connsiteX38" fmla="*/ 2381062 w 3060072"/>
              <a:gd name="connsiteY38" fmla="*/ 1421394 h 2763596"/>
              <a:gd name="connsiteX39" fmla="*/ 2344848 w 3060072"/>
              <a:gd name="connsiteY39" fmla="*/ 1403287 h 2763596"/>
              <a:gd name="connsiteX40" fmla="*/ 2317687 w 3060072"/>
              <a:gd name="connsiteY40" fmla="*/ 1376127 h 2763596"/>
              <a:gd name="connsiteX41" fmla="*/ 2281474 w 3060072"/>
              <a:gd name="connsiteY41" fmla="*/ 1358020 h 2763596"/>
              <a:gd name="connsiteX42" fmla="*/ 2199992 w 3060072"/>
              <a:gd name="connsiteY42" fmla="*/ 1312753 h 2763596"/>
              <a:gd name="connsiteX43" fmla="*/ 2136618 w 3060072"/>
              <a:gd name="connsiteY43" fmla="*/ 1303699 h 2763596"/>
              <a:gd name="connsiteX44" fmla="*/ 2100404 w 3060072"/>
              <a:gd name="connsiteY44" fmla="*/ 1294646 h 2763596"/>
              <a:gd name="connsiteX45" fmla="*/ 2027977 w 3060072"/>
              <a:gd name="connsiteY45" fmla="*/ 1258432 h 2763596"/>
              <a:gd name="connsiteX46" fmla="*/ 1901228 w 3060072"/>
              <a:gd name="connsiteY46" fmla="*/ 1240325 h 2763596"/>
              <a:gd name="connsiteX47" fmla="*/ 1819747 w 3060072"/>
              <a:gd name="connsiteY47" fmla="*/ 1213165 h 2763596"/>
              <a:gd name="connsiteX48" fmla="*/ 1765426 w 3060072"/>
              <a:gd name="connsiteY48" fmla="*/ 1204111 h 2763596"/>
              <a:gd name="connsiteX49" fmla="*/ 1738266 w 3060072"/>
              <a:gd name="connsiteY49" fmla="*/ 1195058 h 2763596"/>
              <a:gd name="connsiteX50" fmla="*/ 1602464 w 3060072"/>
              <a:gd name="connsiteY50" fmla="*/ 1176951 h 2763596"/>
              <a:gd name="connsiteX51" fmla="*/ 1539089 w 3060072"/>
              <a:gd name="connsiteY51" fmla="*/ 1167897 h 2763596"/>
              <a:gd name="connsiteX52" fmla="*/ 1502876 w 3060072"/>
              <a:gd name="connsiteY52" fmla="*/ 1158844 h 2763596"/>
              <a:gd name="connsiteX53" fmla="*/ 1448555 w 3060072"/>
              <a:gd name="connsiteY53" fmla="*/ 1149790 h 2763596"/>
              <a:gd name="connsiteX54" fmla="*/ 1348967 w 3060072"/>
              <a:gd name="connsiteY54" fmla="*/ 1158844 h 2763596"/>
              <a:gd name="connsiteX55" fmla="*/ 1321806 w 3060072"/>
              <a:gd name="connsiteY55" fmla="*/ 1176951 h 2763596"/>
              <a:gd name="connsiteX56" fmla="*/ 1249379 w 3060072"/>
              <a:gd name="connsiteY56" fmla="*/ 1213165 h 2763596"/>
              <a:gd name="connsiteX57" fmla="*/ 1213165 w 3060072"/>
              <a:gd name="connsiteY57" fmla="*/ 1231272 h 2763596"/>
              <a:gd name="connsiteX58" fmla="*/ 1122630 w 3060072"/>
              <a:gd name="connsiteY58" fmla="*/ 1321806 h 2763596"/>
              <a:gd name="connsiteX59" fmla="*/ 1095470 w 3060072"/>
              <a:gd name="connsiteY59" fmla="*/ 1348967 h 2763596"/>
              <a:gd name="connsiteX60" fmla="*/ 1086416 w 3060072"/>
              <a:gd name="connsiteY60" fmla="*/ 1711105 h 2763596"/>
              <a:gd name="connsiteX61" fmla="*/ 1095470 w 3060072"/>
              <a:gd name="connsiteY61" fmla="*/ 1747319 h 2763596"/>
              <a:gd name="connsiteX62" fmla="*/ 1158844 w 3060072"/>
              <a:gd name="connsiteY62" fmla="*/ 1828800 h 2763596"/>
              <a:gd name="connsiteX63" fmla="*/ 1176951 w 3060072"/>
              <a:gd name="connsiteY63" fmla="*/ 1874068 h 2763596"/>
              <a:gd name="connsiteX64" fmla="*/ 1195058 w 3060072"/>
              <a:gd name="connsiteY64" fmla="*/ 1910282 h 2763596"/>
              <a:gd name="connsiteX65" fmla="*/ 1204111 w 3060072"/>
              <a:gd name="connsiteY65" fmla="*/ 1937442 h 2763596"/>
              <a:gd name="connsiteX66" fmla="*/ 1231272 w 3060072"/>
              <a:gd name="connsiteY66" fmla="*/ 1991763 h 2763596"/>
              <a:gd name="connsiteX67" fmla="*/ 1249379 w 3060072"/>
              <a:gd name="connsiteY67" fmla="*/ 2055137 h 2763596"/>
              <a:gd name="connsiteX68" fmla="*/ 1258432 w 3060072"/>
              <a:gd name="connsiteY68" fmla="*/ 2100404 h 2763596"/>
              <a:gd name="connsiteX69" fmla="*/ 1285592 w 3060072"/>
              <a:gd name="connsiteY69" fmla="*/ 2118511 h 2763596"/>
              <a:gd name="connsiteX70" fmla="*/ 1303699 w 3060072"/>
              <a:gd name="connsiteY70" fmla="*/ 2181885 h 2763596"/>
              <a:gd name="connsiteX71" fmla="*/ 1321806 w 3060072"/>
              <a:gd name="connsiteY71" fmla="*/ 2209046 h 2763596"/>
              <a:gd name="connsiteX72" fmla="*/ 1303699 w 3060072"/>
              <a:gd name="connsiteY72" fmla="*/ 2317687 h 2763596"/>
              <a:gd name="connsiteX73" fmla="*/ 1285592 w 3060072"/>
              <a:gd name="connsiteY73" fmla="*/ 2353901 h 2763596"/>
              <a:gd name="connsiteX74" fmla="*/ 1276539 w 3060072"/>
              <a:gd name="connsiteY74" fmla="*/ 2390115 h 2763596"/>
              <a:gd name="connsiteX75" fmla="*/ 1258432 w 3060072"/>
              <a:gd name="connsiteY75" fmla="*/ 2417276 h 2763596"/>
              <a:gd name="connsiteX76" fmla="*/ 1240325 w 3060072"/>
              <a:gd name="connsiteY76" fmla="*/ 2516864 h 2763596"/>
              <a:gd name="connsiteX77" fmla="*/ 1222218 w 3060072"/>
              <a:gd name="connsiteY77" fmla="*/ 2544024 h 2763596"/>
              <a:gd name="connsiteX78" fmla="*/ 1122630 w 3060072"/>
              <a:gd name="connsiteY78" fmla="*/ 2616452 h 2763596"/>
              <a:gd name="connsiteX79" fmla="*/ 1059256 w 3060072"/>
              <a:gd name="connsiteY79" fmla="*/ 2661719 h 2763596"/>
              <a:gd name="connsiteX80" fmla="*/ 1013988 w 3060072"/>
              <a:gd name="connsiteY80" fmla="*/ 2679826 h 2763596"/>
              <a:gd name="connsiteX81" fmla="*/ 950614 w 3060072"/>
              <a:gd name="connsiteY81" fmla="*/ 2716040 h 2763596"/>
              <a:gd name="connsiteX82" fmla="*/ 832919 w 3060072"/>
              <a:gd name="connsiteY82" fmla="*/ 2734147 h 2763596"/>
              <a:gd name="connsiteX83" fmla="*/ 461727 w 3060072"/>
              <a:gd name="connsiteY83" fmla="*/ 2743200 h 2763596"/>
              <a:gd name="connsiteX84" fmla="*/ 434567 w 3060072"/>
              <a:gd name="connsiteY84" fmla="*/ 2725093 h 2763596"/>
              <a:gd name="connsiteX85" fmla="*/ 398353 w 3060072"/>
              <a:gd name="connsiteY85" fmla="*/ 2716040 h 2763596"/>
              <a:gd name="connsiteX86" fmla="*/ 316872 w 3060072"/>
              <a:gd name="connsiteY86" fmla="*/ 2661719 h 2763596"/>
              <a:gd name="connsiteX87" fmla="*/ 271604 w 3060072"/>
              <a:gd name="connsiteY87" fmla="*/ 2634559 h 2763596"/>
              <a:gd name="connsiteX88" fmla="*/ 244444 w 3060072"/>
              <a:gd name="connsiteY88" fmla="*/ 2616452 h 2763596"/>
              <a:gd name="connsiteX89" fmla="*/ 226337 w 3060072"/>
              <a:gd name="connsiteY89" fmla="*/ 2589291 h 2763596"/>
              <a:gd name="connsiteX90" fmla="*/ 190123 w 3060072"/>
              <a:gd name="connsiteY90" fmla="*/ 2562131 h 2763596"/>
              <a:gd name="connsiteX91" fmla="*/ 172016 w 3060072"/>
              <a:gd name="connsiteY91" fmla="*/ 2507810 h 2763596"/>
              <a:gd name="connsiteX92" fmla="*/ 117695 w 3060072"/>
              <a:gd name="connsiteY92" fmla="*/ 2435383 h 2763596"/>
              <a:gd name="connsiteX93" fmla="*/ 99588 w 3060072"/>
              <a:gd name="connsiteY93" fmla="*/ 2335794 h 2763596"/>
              <a:gd name="connsiteX94" fmla="*/ 81482 w 3060072"/>
              <a:gd name="connsiteY94" fmla="*/ 2299581 h 2763596"/>
              <a:gd name="connsiteX95" fmla="*/ 72428 w 3060072"/>
              <a:gd name="connsiteY95" fmla="*/ 2263367 h 2763596"/>
              <a:gd name="connsiteX96" fmla="*/ 54321 w 3060072"/>
              <a:gd name="connsiteY96" fmla="*/ 2236206 h 2763596"/>
              <a:gd name="connsiteX97" fmla="*/ 36214 w 3060072"/>
              <a:gd name="connsiteY97" fmla="*/ 2190939 h 2763596"/>
              <a:gd name="connsiteX98" fmla="*/ 18107 w 3060072"/>
              <a:gd name="connsiteY98" fmla="*/ 2055137 h 2763596"/>
              <a:gd name="connsiteX99" fmla="*/ 9054 w 3060072"/>
              <a:gd name="connsiteY99" fmla="*/ 2009870 h 2763596"/>
              <a:gd name="connsiteX100" fmla="*/ 0 w 3060072"/>
              <a:gd name="connsiteY100" fmla="*/ 1919335 h 2763596"/>
              <a:gd name="connsiteX101" fmla="*/ 9054 w 3060072"/>
              <a:gd name="connsiteY101" fmla="*/ 1720159 h 2763596"/>
              <a:gd name="connsiteX102" fmla="*/ 27161 w 3060072"/>
              <a:gd name="connsiteY102" fmla="*/ 1674891 h 2763596"/>
              <a:gd name="connsiteX103" fmla="*/ 63375 w 3060072"/>
              <a:gd name="connsiteY103" fmla="*/ 1575303 h 2763596"/>
              <a:gd name="connsiteX104" fmla="*/ 72428 w 3060072"/>
              <a:gd name="connsiteY104" fmla="*/ 1530036 h 2763596"/>
              <a:gd name="connsiteX105" fmla="*/ 126749 w 3060072"/>
              <a:gd name="connsiteY105" fmla="*/ 1448555 h 2763596"/>
              <a:gd name="connsiteX106" fmla="*/ 153909 w 3060072"/>
              <a:gd name="connsiteY106" fmla="*/ 1385181 h 2763596"/>
              <a:gd name="connsiteX107" fmla="*/ 199177 w 3060072"/>
              <a:gd name="connsiteY107" fmla="*/ 1321806 h 2763596"/>
              <a:gd name="connsiteX108" fmla="*/ 217283 w 3060072"/>
              <a:gd name="connsiteY108" fmla="*/ 1267485 h 2763596"/>
              <a:gd name="connsiteX109" fmla="*/ 253497 w 3060072"/>
              <a:gd name="connsiteY109" fmla="*/ 1231272 h 2763596"/>
              <a:gd name="connsiteX110" fmla="*/ 271604 w 3060072"/>
              <a:gd name="connsiteY110" fmla="*/ 1195058 h 2763596"/>
              <a:gd name="connsiteX111" fmla="*/ 325925 w 3060072"/>
              <a:gd name="connsiteY111" fmla="*/ 1122630 h 2763596"/>
              <a:gd name="connsiteX112" fmla="*/ 371192 w 3060072"/>
              <a:gd name="connsiteY112" fmla="*/ 1041149 h 2763596"/>
              <a:gd name="connsiteX113" fmla="*/ 434567 w 3060072"/>
              <a:gd name="connsiteY113" fmla="*/ 977775 h 2763596"/>
              <a:gd name="connsiteX114" fmla="*/ 470781 w 3060072"/>
              <a:gd name="connsiteY114" fmla="*/ 914400 h 2763596"/>
              <a:gd name="connsiteX115" fmla="*/ 516048 w 3060072"/>
              <a:gd name="connsiteY115" fmla="*/ 869133 h 2763596"/>
              <a:gd name="connsiteX116" fmla="*/ 579422 w 3060072"/>
              <a:gd name="connsiteY116" fmla="*/ 805759 h 2763596"/>
              <a:gd name="connsiteX117" fmla="*/ 624689 w 3060072"/>
              <a:gd name="connsiteY117" fmla="*/ 742384 h 2763596"/>
              <a:gd name="connsiteX118" fmla="*/ 633743 w 3060072"/>
              <a:gd name="connsiteY118" fmla="*/ 715224 h 2763596"/>
              <a:gd name="connsiteX119" fmla="*/ 669957 w 3060072"/>
              <a:gd name="connsiteY119" fmla="*/ 679010 h 2763596"/>
              <a:gd name="connsiteX120" fmla="*/ 724278 w 3060072"/>
              <a:gd name="connsiteY120" fmla="*/ 615636 h 2763596"/>
              <a:gd name="connsiteX121" fmla="*/ 760491 w 3060072"/>
              <a:gd name="connsiteY121" fmla="*/ 561315 h 2763596"/>
              <a:gd name="connsiteX122" fmla="*/ 778598 w 3060072"/>
              <a:gd name="connsiteY122" fmla="*/ 534155 h 2763596"/>
              <a:gd name="connsiteX123" fmla="*/ 869133 w 3060072"/>
              <a:gd name="connsiteY123" fmla="*/ 452674 h 2763596"/>
              <a:gd name="connsiteX124" fmla="*/ 896293 w 3060072"/>
              <a:gd name="connsiteY124" fmla="*/ 425513 h 2763596"/>
              <a:gd name="connsiteX125" fmla="*/ 923454 w 3060072"/>
              <a:gd name="connsiteY125" fmla="*/ 407406 h 2763596"/>
              <a:gd name="connsiteX126" fmla="*/ 950614 w 3060072"/>
              <a:gd name="connsiteY126" fmla="*/ 380246 h 2763596"/>
              <a:gd name="connsiteX127" fmla="*/ 977775 w 3060072"/>
              <a:gd name="connsiteY127" fmla="*/ 371192 h 2763596"/>
              <a:gd name="connsiteX128" fmla="*/ 1041149 w 3060072"/>
              <a:gd name="connsiteY128" fmla="*/ 334979 h 2763596"/>
              <a:gd name="connsiteX129" fmla="*/ 1068309 w 3060072"/>
              <a:gd name="connsiteY129" fmla="*/ 316872 h 2763596"/>
              <a:gd name="connsiteX130" fmla="*/ 1113577 w 3060072"/>
              <a:gd name="connsiteY130" fmla="*/ 289711 h 2763596"/>
              <a:gd name="connsiteX131" fmla="*/ 1149790 w 3060072"/>
              <a:gd name="connsiteY131" fmla="*/ 280658 h 2763596"/>
              <a:gd name="connsiteX132" fmla="*/ 1258432 w 3060072"/>
              <a:gd name="connsiteY132" fmla="*/ 235390 h 2763596"/>
              <a:gd name="connsiteX133" fmla="*/ 1285592 w 3060072"/>
              <a:gd name="connsiteY133" fmla="*/ 217284 h 2763596"/>
              <a:gd name="connsiteX134" fmla="*/ 1376127 w 3060072"/>
              <a:gd name="connsiteY134" fmla="*/ 190123 h 2763596"/>
              <a:gd name="connsiteX135" fmla="*/ 1430448 w 3060072"/>
              <a:gd name="connsiteY135" fmla="*/ 153909 h 2763596"/>
              <a:gd name="connsiteX136" fmla="*/ 1457608 w 3060072"/>
              <a:gd name="connsiteY136" fmla="*/ 144856 h 2763596"/>
              <a:gd name="connsiteX137" fmla="*/ 1502876 w 3060072"/>
              <a:gd name="connsiteY137" fmla="*/ 126749 h 2763596"/>
              <a:gd name="connsiteX138" fmla="*/ 1602464 w 3060072"/>
              <a:gd name="connsiteY138" fmla="*/ 90535 h 2763596"/>
              <a:gd name="connsiteX139" fmla="*/ 1683945 w 3060072"/>
              <a:gd name="connsiteY139" fmla="*/ 54321 h 2763596"/>
              <a:gd name="connsiteX140" fmla="*/ 1720159 w 3060072"/>
              <a:gd name="connsiteY140" fmla="*/ 36214 h 2763596"/>
              <a:gd name="connsiteX141" fmla="*/ 1819747 w 3060072"/>
              <a:gd name="connsiteY141" fmla="*/ 9054 h 2763596"/>
              <a:gd name="connsiteX142" fmla="*/ 1883121 w 3060072"/>
              <a:gd name="connsiteY142" fmla="*/ 0 h 2763596"/>
              <a:gd name="connsiteX143" fmla="*/ 2154725 w 3060072"/>
              <a:gd name="connsiteY143" fmla="*/ 18107 h 2763596"/>
              <a:gd name="connsiteX144" fmla="*/ 2236206 w 3060072"/>
              <a:gd name="connsiteY144" fmla="*/ 45268 h 2763596"/>
              <a:gd name="connsiteX145" fmla="*/ 2263367 w 3060072"/>
              <a:gd name="connsiteY145" fmla="*/ 54321 h 2763596"/>
              <a:gd name="connsiteX146" fmla="*/ 2344848 w 3060072"/>
              <a:gd name="connsiteY146" fmla="*/ 72428 h 2763596"/>
              <a:gd name="connsiteX147" fmla="*/ 2308634 w 3060072"/>
              <a:gd name="connsiteY147" fmla="*/ 36214 h 276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3060072" h="2763596">
                <a:moveTo>
                  <a:pt x="2308634" y="36214"/>
                </a:moveTo>
                <a:lnTo>
                  <a:pt x="2308634" y="36214"/>
                </a:lnTo>
                <a:cubicBezTo>
                  <a:pt x="2326741" y="69410"/>
                  <a:pt x="2346045" y="101981"/>
                  <a:pt x="2362955" y="135802"/>
                </a:cubicBezTo>
                <a:cubicBezTo>
                  <a:pt x="2367223" y="144338"/>
                  <a:pt x="2366046" y="155511"/>
                  <a:pt x="2372008" y="162963"/>
                </a:cubicBezTo>
                <a:cubicBezTo>
                  <a:pt x="2390671" y="186291"/>
                  <a:pt x="2417458" y="202437"/>
                  <a:pt x="2435383" y="226337"/>
                </a:cubicBezTo>
                <a:lnTo>
                  <a:pt x="2462543" y="262551"/>
                </a:lnTo>
                <a:cubicBezTo>
                  <a:pt x="2465561" y="271604"/>
                  <a:pt x="2466049" y="281946"/>
                  <a:pt x="2471596" y="289711"/>
                </a:cubicBezTo>
                <a:cubicBezTo>
                  <a:pt x="2491555" y="317653"/>
                  <a:pt x="2508871" y="326632"/>
                  <a:pt x="2534971" y="344032"/>
                </a:cubicBezTo>
                <a:cubicBezTo>
                  <a:pt x="2562809" y="399708"/>
                  <a:pt x="2545594" y="369020"/>
                  <a:pt x="2589291" y="434567"/>
                </a:cubicBezTo>
                <a:cubicBezTo>
                  <a:pt x="2595327" y="443620"/>
                  <a:pt x="2600870" y="453022"/>
                  <a:pt x="2607398" y="461727"/>
                </a:cubicBezTo>
                <a:cubicBezTo>
                  <a:pt x="2625505" y="485870"/>
                  <a:pt x="2644979" y="509045"/>
                  <a:pt x="2661719" y="534155"/>
                </a:cubicBezTo>
                <a:cubicBezTo>
                  <a:pt x="2667755" y="543208"/>
                  <a:pt x="2672132" y="553621"/>
                  <a:pt x="2679826" y="561315"/>
                </a:cubicBezTo>
                <a:cubicBezTo>
                  <a:pt x="2687520" y="569009"/>
                  <a:pt x="2697933" y="573386"/>
                  <a:pt x="2706986" y="579422"/>
                </a:cubicBezTo>
                <a:cubicBezTo>
                  <a:pt x="2724278" y="631298"/>
                  <a:pt x="2702924" y="584414"/>
                  <a:pt x="2752254" y="633743"/>
                </a:cubicBezTo>
                <a:cubicBezTo>
                  <a:pt x="2812613" y="694101"/>
                  <a:pt x="2725091" y="630722"/>
                  <a:pt x="2797521" y="679010"/>
                </a:cubicBezTo>
                <a:cubicBezTo>
                  <a:pt x="2804910" y="701175"/>
                  <a:pt x="2810697" y="722805"/>
                  <a:pt x="2824682" y="742384"/>
                </a:cubicBezTo>
                <a:cubicBezTo>
                  <a:pt x="2832124" y="752803"/>
                  <a:pt x="2844400" y="759126"/>
                  <a:pt x="2851842" y="769545"/>
                </a:cubicBezTo>
                <a:cubicBezTo>
                  <a:pt x="2903153" y="841382"/>
                  <a:pt x="2845221" y="773802"/>
                  <a:pt x="2879002" y="832919"/>
                </a:cubicBezTo>
                <a:cubicBezTo>
                  <a:pt x="2886488" y="846020"/>
                  <a:pt x="2897793" y="856578"/>
                  <a:pt x="2906163" y="869133"/>
                </a:cubicBezTo>
                <a:cubicBezTo>
                  <a:pt x="2915924" y="883774"/>
                  <a:pt x="2924270" y="899311"/>
                  <a:pt x="2933323" y="914400"/>
                </a:cubicBezTo>
                <a:cubicBezTo>
                  <a:pt x="2955415" y="1002765"/>
                  <a:pt x="2926381" y="903887"/>
                  <a:pt x="2960483" y="977775"/>
                </a:cubicBezTo>
                <a:cubicBezTo>
                  <a:pt x="2974103" y="1007286"/>
                  <a:pt x="2986418" y="1037474"/>
                  <a:pt x="2996697" y="1068309"/>
                </a:cubicBezTo>
                <a:cubicBezTo>
                  <a:pt x="2999715" y="1077363"/>
                  <a:pt x="3001483" y="1086934"/>
                  <a:pt x="3005751" y="1095470"/>
                </a:cubicBezTo>
                <a:cubicBezTo>
                  <a:pt x="3010617" y="1105202"/>
                  <a:pt x="3017822" y="1113577"/>
                  <a:pt x="3023858" y="1122630"/>
                </a:cubicBezTo>
                <a:cubicBezTo>
                  <a:pt x="3026876" y="1131683"/>
                  <a:pt x="3029152" y="1141019"/>
                  <a:pt x="3032911" y="1149790"/>
                </a:cubicBezTo>
                <a:cubicBezTo>
                  <a:pt x="3066477" y="1228110"/>
                  <a:pt x="3038837" y="1149462"/>
                  <a:pt x="3060072" y="1213165"/>
                </a:cubicBezTo>
                <a:cubicBezTo>
                  <a:pt x="3054036" y="1279557"/>
                  <a:pt x="3052498" y="1346513"/>
                  <a:pt x="3041965" y="1412341"/>
                </a:cubicBezTo>
                <a:cubicBezTo>
                  <a:pt x="3040246" y="1423085"/>
                  <a:pt x="3032355" y="1432704"/>
                  <a:pt x="3023858" y="1439501"/>
                </a:cubicBezTo>
                <a:cubicBezTo>
                  <a:pt x="3016406" y="1445463"/>
                  <a:pt x="3005751" y="1445537"/>
                  <a:pt x="2996697" y="1448555"/>
                </a:cubicBezTo>
                <a:cubicBezTo>
                  <a:pt x="2936317" y="1493839"/>
                  <a:pt x="2986900" y="1464584"/>
                  <a:pt x="2906163" y="1484769"/>
                </a:cubicBezTo>
                <a:cubicBezTo>
                  <a:pt x="2887646" y="1489398"/>
                  <a:pt x="2870124" y="1497392"/>
                  <a:pt x="2851842" y="1502876"/>
                </a:cubicBezTo>
                <a:cubicBezTo>
                  <a:pt x="2813040" y="1514516"/>
                  <a:pt x="2796880" y="1514607"/>
                  <a:pt x="2752254" y="1520983"/>
                </a:cubicBezTo>
                <a:cubicBezTo>
                  <a:pt x="2743200" y="1527018"/>
                  <a:pt x="2735416" y="1535648"/>
                  <a:pt x="2725093" y="1539089"/>
                </a:cubicBezTo>
                <a:cubicBezTo>
                  <a:pt x="2668559" y="1557933"/>
                  <a:pt x="2597782" y="1542929"/>
                  <a:pt x="2544024" y="1539089"/>
                </a:cubicBezTo>
                <a:cubicBezTo>
                  <a:pt x="2528935" y="1533054"/>
                  <a:pt x="2512538" y="1529596"/>
                  <a:pt x="2498757" y="1520983"/>
                </a:cubicBezTo>
                <a:cubicBezTo>
                  <a:pt x="2487899" y="1514197"/>
                  <a:pt x="2481317" y="1502155"/>
                  <a:pt x="2471596" y="1493822"/>
                </a:cubicBezTo>
                <a:cubicBezTo>
                  <a:pt x="2460140" y="1484002"/>
                  <a:pt x="2447661" y="1475432"/>
                  <a:pt x="2435383" y="1466662"/>
                </a:cubicBezTo>
                <a:cubicBezTo>
                  <a:pt x="2426529" y="1460338"/>
                  <a:pt x="2416581" y="1455521"/>
                  <a:pt x="2408222" y="1448555"/>
                </a:cubicBezTo>
                <a:cubicBezTo>
                  <a:pt x="2398386" y="1440358"/>
                  <a:pt x="2391481" y="1428836"/>
                  <a:pt x="2381062" y="1421394"/>
                </a:cubicBezTo>
                <a:cubicBezTo>
                  <a:pt x="2370080" y="1413549"/>
                  <a:pt x="2355830" y="1411131"/>
                  <a:pt x="2344848" y="1403287"/>
                </a:cubicBezTo>
                <a:cubicBezTo>
                  <a:pt x="2334429" y="1395845"/>
                  <a:pt x="2328106" y="1383569"/>
                  <a:pt x="2317687" y="1376127"/>
                </a:cubicBezTo>
                <a:cubicBezTo>
                  <a:pt x="2306705" y="1368283"/>
                  <a:pt x="2293192" y="1364716"/>
                  <a:pt x="2281474" y="1358020"/>
                </a:cubicBezTo>
                <a:cubicBezTo>
                  <a:pt x="2246683" y="1338139"/>
                  <a:pt x="2246902" y="1327187"/>
                  <a:pt x="2199992" y="1312753"/>
                </a:cubicBezTo>
                <a:cubicBezTo>
                  <a:pt x="2179596" y="1306477"/>
                  <a:pt x="2157613" y="1307516"/>
                  <a:pt x="2136618" y="1303699"/>
                </a:cubicBezTo>
                <a:cubicBezTo>
                  <a:pt x="2124376" y="1301473"/>
                  <a:pt x="2112475" y="1297664"/>
                  <a:pt x="2100404" y="1294646"/>
                </a:cubicBezTo>
                <a:cubicBezTo>
                  <a:pt x="2076262" y="1282575"/>
                  <a:pt x="2054761" y="1261780"/>
                  <a:pt x="2027977" y="1258432"/>
                </a:cubicBezTo>
                <a:cubicBezTo>
                  <a:pt x="1983454" y="1252867"/>
                  <a:pt x="1944752" y="1249030"/>
                  <a:pt x="1901228" y="1240325"/>
                </a:cubicBezTo>
                <a:cubicBezTo>
                  <a:pt x="1808847" y="1221849"/>
                  <a:pt x="1929333" y="1243053"/>
                  <a:pt x="1819747" y="1213165"/>
                </a:cubicBezTo>
                <a:cubicBezTo>
                  <a:pt x="1802037" y="1208335"/>
                  <a:pt x="1783346" y="1208093"/>
                  <a:pt x="1765426" y="1204111"/>
                </a:cubicBezTo>
                <a:cubicBezTo>
                  <a:pt x="1756110" y="1202041"/>
                  <a:pt x="1747582" y="1197128"/>
                  <a:pt x="1738266" y="1195058"/>
                </a:cubicBezTo>
                <a:cubicBezTo>
                  <a:pt x="1693852" y="1185188"/>
                  <a:pt x="1647312" y="1182557"/>
                  <a:pt x="1602464" y="1176951"/>
                </a:cubicBezTo>
                <a:cubicBezTo>
                  <a:pt x="1581289" y="1174304"/>
                  <a:pt x="1560084" y="1171714"/>
                  <a:pt x="1539089" y="1167897"/>
                </a:cubicBezTo>
                <a:cubicBezTo>
                  <a:pt x="1526847" y="1165671"/>
                  <a:pt x="1515077" y="1161284"/>
                  <a:pt x="1502876" y="1158844"/>
                </a:cubicBezTo>
                <a:cubicBezTo>
                  <a:pt x="1484876" y="1155244"/>
                  <a:pt x="1466662" y="1152808"/>
                  <a:pt x="1448555" y="1149790"/>
                </a:cubicBezTo>
                <a:cubicBezTo>
                  <a:pt x="1415359" y="1152808"/>
                  <a:pt x="1381560" y="1151860"/>
                  <a:pt x="1348967" y="1158844"/>
                </a:cubicBezTo>
                <a:cubicBezTo>
                  <a:pt x="1338327" y="1161124"/>
                  <a:pt x="1331358" y="1171741"/>
                  <a:pt x="1321806" y="1176951"/>
                </a:cubicBezTo>
                <a:cubicBezTo>
                  <a:pt x="1298110" y="1189876"/>
                  <a:pt x="1273521" y="1201094"/>
                  <a:pt x="1249379" y="1213165"/>
                </a:cubicBezTo>
                <a:cubicBezTo>
                  <a:pt x="1237308" y="1219201"/>
                  <a:pt x="1222708" y="1221729"/>
                  <a:pt x="1213165" y="1231272"/>
                </a:cubicBezTo>
                <a:lnTo>
                  <a:pt x="1122630" y="1321806"/>
                </a:lnTo>
                <a:lnTo>
                  <a:pt x="1095470" y="1348967"/>
                </a:lnTo>
                <a:cubicBezTo>
                  <a:pt x="1051404" y="1503197"/>
                  <a:pt x="1070291" y="1412802"/>
                  <a:pt x="1086416" y="1711105"/>
                </a:cubicBezTo>
                <a:cubicBezTo>
                  <a:pt x="1087088" y="1723530"/>
                  <a:pt x="1089905" y="1736190"/>
                  <a:pt x="1095470" y="1747319"/>
                </a:cubicBezTo>
                <a:cubicBezTo>
                  <a:pt x="1117130" y="1790639"/>
                  <a:pt x="1129036" y="1798993"/>
                  <a:pt x="1158844" y="1828800"/>
                </a:cubicBezTo>
                <a:cubicBezTo>
                  <a:pt x="1164880" y="1843889"/>
                  <a:pt x="1170351" y="1859217"/>
                  <a:pt x="1176951" y="1874068"/>
                </a:cubicBezTo>
                <a:cubicBezTo>
                  <a:pt x="1182432" y="1886401"/>
                  <a:pt x="1189742" y="1897877"/>
                  <a:pt x="1195058" y="1910282"/>
                </a:cubicBezTo>
                <a:cubicBezTo>
                  <a:pt x="1198817" y="1919053"/>
                  <a:pt x="1199843" y="1928906"/>
                  <a:pt x="1204111" y="1937442"/>
                </a:cubicBezTo>
                <a:cubicBezTo>
                  <a:pt x="1232726" y="1994672"/>
                  <a:pt x="1214204" y="1934870"/>
                  <a:pt x="1231272" y="1991763"/>
                </a:cubicBezTo>
                <a:cubicBezTo>
                  <a:pt x="1237585" y="2012806"/>
                  <a:pt x="1244051" y="2033823"/>
                  <a:pt x="1249379" y="2055137"/>
                </a:cubicBezTo>
                <a:cubicBezTo>
                  <a:pt x="1253111" y="2070065"/>
                  <a:pt x="1250798" y="2087044"/>
                  <a:pt x="1258432" y="2100404"/>
                </a:cubicBezTo>
                <a:cubicBezTo>
                  <a:pt x="1263830" y="2109851"/>
                  <a:pt x="1276539" y="2112475"/>
                  <a:pt x="1285592" y="2118511"/>
                </a:cubicBezTo>
                <a:cubicBezTo>
                  <a:pt x="1288492" y="2130110"/>
                  <a:pt x="1297206" y="2168900"/>
                  <a:pt x="1303699" y="2181885"/>
                </a:cubicBezTo>
                <a:cubicBezTo>
                  <a:pt x="1308565" y="2191617"/>
                  <a:pt x="1315770" y="2199992"/>
                  <a:pt x="1321806" y="2209046"/>
                </a:cubicBezTo>
                <a:cubicBezTo>
                  <a:pt x="1318519" y="2235345"/>
                  <a:pt x="1314917" y="2287774"/>
                  <a:pt x="1303699" y="2317687"/>
                </a:cubicBezTo>
                <a:cubicBezTo>
                  <a:pt x="1298960" y="2330324"/>
                  <a:pt x="1291628" y="2341830"/>
                  <a:pt x="1285592" y="2353901"/>
                </a:cubicBezTo>
                <a:cubicBezTo>
                  <a:pt x="1282574" y="2365972"/>
                  <a:pt x="1281440" y="2378678"/>
                  <a:pt x="1276539" y="2390115"/>
                </a:cubicBezTo>
                <a:cubicBezTo>
                  <a:pt x="1272253" y="2400116"/>
                  <a:pt x="1261295" y="2406778"/>
                  <a:pt x="1258432" y="2417276"/>
                </a:cubicBezTo>
                <a:cubicBezTo>
                  <a:pt x="1247195" y="2458478"/>
                  <a:pt x="1257465" y="2482584"/>
                  <a:pt x="1240325" y="2516864"/>
                </a:cubicBezTo>
                <a:cubicBezTo>
                  <a:pt x="1235459" y="2526596"/>
                  <a:pt x="1230306" y="2536745"/>
                  <a:pt x="1222218" y="2544024"/>
                </a:cubicBezTo>
                <a:cubicBezTo>
                  <a:pt x="1169453" y="2591513"/>
                  <a:pt x="1164672" y="2586422"/>
                  <a:pt x="1122630" y="2616452"/>
                </a:cubicBezTo>
                <a:cubicBezTo>
                  <a:pt x="1113067" y="2623283"/>
                  <a:pt x="1073476" y="2654609"/>
                  <a:pt x="1059256" y="2661719"/>
                </a:cubicBezTo>
                <a:cubicBezTo>
                  <a:pt x="1044720" y="2668987"/>
                  <a:pt x="1028524" y="2672558"/>
                  <a:pt x="1013988" y="2679826"/>
                </a:cubicBezTo>
                <a:cubicBezTo>
                  <a:pt x="961454" y="2706093"/>
                  <a:pt x="1014104" y="2692232"/>
                  <a:pt x="950614" y="2716040"/>
                </a:cubicBezTo>
                <a:cubicBezTo>
                  <a:pt x="917604" y="2728419"/>
                  <a:pt x="861504" y="2730971"/>
                  <a:pt x="832919" y="2734147"/>
                </a:cubicBezTo>
                <a:cubicBezTo>
                  <a:pt x="680787" y="2777614"/>
                  <a:pt x="745051" y="2766173"/>
                  <a:pt x="461727" y="2743200"/>
                </a:cubicBezTo>
                <a:cubicBezTo>
                  <a:pt x="450882" y="2742321"/>
                  <a:pt x="444568" y="2729379"/>
                  <a:pt x="434567" y="2725093"/>
                </a:cubicBezTo>
                <a:cubicBezTo>
                  <a:pt x="423130" y="2720192"/>
                  <a:pt x="410424" y="2719058"/>
                  <a:pt x="398353" y="2716040"/>
                </a:cubicBezTo>
                <a:cubicBezTo>
                  <a:pt x="325364" y="2679545"/>
                  <a:pt x="400585" y="2720318"/>
                  <a:pt x="316872" y="2661719"/>
                </a:cubicBezTo>
                <a:cubicBezTo>
                  <a:pt x="302456" y="2651628"/>
                  <a:pt x="286526" y="2643885"/>
                  <a:pt x="271604" y="2634559"/>
                </a:cubicBezTo>
                <a:cubicBezTo>
                  <a:pt x="262377" y="2628792"/>
                  <a:pt x="253497" y="2622488"/>
                  <a:pt x="244444" y="2616452"/>
                </a:cubicBezTo>
                <a:cubicBezTo>
                  <a:pt x="238408" y="2607398"/>
                  <a:pt x="234031" y="2596985"/>
                  <a:pt x="226337" y="2589291"/>
                </a:cubicBezTo>
                <a:cubicBezTo>
                  <a:pt x="215667" y="2578621"/>
                  <a:pt x="198493" y="2574686"/>
                  <a:pt x="190123" y="2562131"/>
                </a:cubicBezTo>
                <a:cubicBezTo>
                  <a:pt x="179536" y="2546250"/>
                  <a:pt x="183468" y="2523079"/>
                  <a:pt x="172016" y="2507810"/>
                </a:cubicBezTo>
                <a:lnTo>
                  <a:pt x="117695" y="2435383"/>
                </a:lnTo>
                <a:cubicBezTo>
                  <a:pt x="111659" y="2402187"/>
                  <a:pt x="108281" y="2368395"/>
                  <a:pt x="99588" y="2335794"/>
                </a:cubicBezTo>
                <a:cubicBezTo>
                  <a:pt x="96111" y="2322754"/>
                  <a:pt x="86221" y="2312217"/>
                  <a:pt x="81482" y="2299581"/>
                </a:cubicBezTo>
                <a:cubicBezTo>
                  <a:pt x="77113" y="2287930"/>
                  <a:pt x="77330" y="2274804"/>
                  <a:pt x="72428" y="2263367"/>
                </a:cubicBezTo>
                <a:cubicBezTo>
                  <a:pt x="68142" y="2253366"/>
                  <a:pt x="59187" y="2245938"/>
                  <a:pt x="54321" y="2236206"/>
                </a:cubicBezTo>
                <a:cubicBezTo>
                  <a:pt x="47053" y="2221670"/>
                  <a:pt x="42250" y="2206028"/>
                  <a:pt x="36214" y="2190939"/>
                </a:cubicBezTo>
                <a:cubicBezTo>
                  <a:pt x="30178" y="2145672"/>
                  <a:pt x="24881" y="2100300"/>
                  <a:pt x="18107" y="2055137"/>
                </a:cubicBezTo>
                <a:cubicBezTo>
                  <a:pt x="15824" y="2039919"/>
                  <a:pt x="11088" y="2025123"/>
                  <a:pt x="9054" y="2009870"/>
                </a:cubicBezTo>
                <a:cubicBezTo>
                  <a:pt x="5046" y="1979807"/>
                  <a:pt x="3018" y="1949513"/>
                  <a:pt x="0" y="1919335"/>
                </a:cubicBezTo>
                <a:cubicBezTo>
                  <a:pt x="3018" y="1852943"/>
                  <a:pt x="1715" y="1786213"/>
                  <a:pt x="9054" y="1720159"/>
                </a:cubicBezTo>
                <a:cubicBezTo>
                  <a:pt x="10849" y="1704007"/>
                  <a:pt x="23219" y="1690657"/>
                  <a:pt x="27161" y="1674891"/>
                </a:cubicBezTo>
                <a:cubicBezTo>
                  <a:pt x="50934" y="1579799"/>
                  <a:pt x="14511" y="1640454"/>
                  <a:pt x="63375" y="1575303"/>
                </a:cubicBezTo>
                <a:cubicBezTo>
                  <a:pt x="66393" y="1560214"/>
                  <a:pt x="65546" y="1543799"/>
                  <a:pt x="72428" y="1530036"/>
                </a:cubicBezTo>
                <a:cubicBezTo>
                  <a:pt x="87026" y="1500839"/>
                  <a:pt x="126749" y="1448555"/>
                  <a:pt x="126749" y="1448555"/>
                </a:cubicBezTo>
                <a:cubicBezTo>
                  <a:pt x="136906" y="1418081"/>
                  <a:pt x="136007" y="1416509"/>
                  <a:pt x="153909" y="1385181"/>
                </a:cubicBezTo>
                <a:cubicBezTo>
                  <a:pt x="164503" y="1366642"/>
                  <a:pt x="187513" y="1337358"/>
                  <a:pt x="199177" y="1321806"/>
                </a:cubicBezTo>
                <a:cubicBezTo>
                  <a:pt x="205212" y="1303699"/>
                  <a:pt x="207463" y="1283851"/>
                  <a:pt x="217283" y="1267485"/>
                </a:cubicBezTo>
                <a:cubicBezTo>
                  <a:pt x="226066" y="1252847"/>
                  <a:pt x="243254" y="1244929"/>
                  <a:pt x="253497" y="1231272"/>
                </a:cubicBezTo>
                <a:cubicBezTo>
                  <a:pt x="261595" y="1220475"/>
                  <a:pt x="264908" y="1206776"/>
                  <a:pt x="271604" y="1195058"/>
                </a:cubicBezTo>
                <a:cubicBezTo>
                  <a:pt x="303674" y="1138935"/>
                  <a:pt x="277152" y="1199274"/>
                  <a:pt x="325925" y="1122630"/>
                </a:cubicBezTo>
                <a:cubicBezTo>
                  <a:pt x="341660" y="1097903"/>
                  <a:pt x="350611" y="1064016"/>
                  <a:pt x="371192" y="1041149"/>
                </a:cubicBezTo>
                <a:cubicBezTo>
                  <a:pt x="391178" y="1018943"/>
                  <a:pt x="419745" y="1003714"/>
                  <a:pt x="434567" y="977775"/>
                </a:cubicBezTo>
                <a:cubicBezTo>
                  <a:pt x="446638" y="956650"/>
                  <a:pt x="456183" y="933865"/>
                  <a:pt x="470781" y="914400"/>
                </a:cubicBezTo>
                <a:cubicBezTo>
                  <a:pt x="483584" y="897329"/>
                  <a:pt x="501996" y="885192"/>
                  <a:pt x="516048" y="869133"/>
                </a:cubicBezTo>
                <a:cubicBezTo>
                  <a:pt x="574900" y="801874"/>
                  <a:pt x="472334" y="891430"/>
                  <a:pt x="579422" y="805759"/>
                </a:cubicBezTo>
                <a:cubicBezTo>
                  <a:pt x="599879" y="744391"/>
                  <a:pt x="570987" y="817566"/>
                  <a:pt x="624689" y="742384"/>
                </a:cubicBezTo>
                <a:cubicBezTo>
                  <a:pt x="630236" y="734618"/>
                  <a:pt x="628196" y="722990"/>
                  <a:pt x="633743" y="715224"/>
                </a:cubicBezTo>
                <a:cubicBezTo>
                  <a:pt x="643666" y="701332"/>
                  <a:pt x="658715" y="691858"/>
                  <a:pt x="669957" y="679010"/>
                </a:cubicBezTo>
                <a:cubicBezTo>
                  <a:pt x="751244" y="586110"/>
                  <a:pt x="647037" y="692874"/>
                  <a:pt x="724278" y="615636"/>
                </a:cubicBezTo>
                <a:cubicBezTo>
                  <a:pt x="740187" y="567906"/>
                  <a:pt x="722816" y="606525"/>
                  <a:pt x="760491" y="561315"/>
                </a:cubicBezTo>
                <a:cubicBezTo>
                  <a:pt x="767457" y="552956"/>
                  <a:pt x="771369" y="542287"/>
                  <a:pt x="778598" y="534155"/>
                </a:cubicBezTo>
                <a:cubicBezTo>
                  <a:pt x="851759" y="451850"/>
                  <a:pt x="807619" y="505401"/>
                  <a:pt x="869133" y="452674"/>
                </a:cubicBezTo>
                <a:cubicBezTo>
                  <a:pt x="878854" y="444342"/>
                  <a:pt x="886457" y="433710"/>
                  <a:pt x="896293" y="425513"/>
                </a:cubicBezTo>
                <a:cubicBezTo>
                  <a:pt x="904652" y="418547"/>
                  <a:pt x="915095" y="414372"/>
                  <a:pt x="923454" y="407406"/>
                </a:cubicBezTo>
                <a:cubicBezTo>
                  <a:pt x="933290" y="399210"/>
                  <a:pt x="939961" y="387348"/>
                  <a:pt x="950614" y="380246"/>
                </a:cubicBezTo>
                <a:cubicBezTo>
                  <a:pt x="958555" y="374952"/>
                  <a:pt x="968721" y="374210"/>
                  <a:pt x="977775" y="371192"/>
                </a:cubicBezTo>
                <a:cubicBezTo>
                  <a:pt x="1029373" y="319594"/>
                  <a:pt x="977315" y="362336"/>
                  <a:pt x="1041149" y="334979"/>
                </a:cubicBezTo>
                <a:cubicBezTo>
                  <a:pt x="1051150" y="330693"/>
                  <a:pt x="1059082" y="322639"/>
                  <a:pt x="1068309" y="316872"/>
                </a:cubicBezTo>
                <a:cubicBezTo>
                  <a:pt x="1083231" y="307545"/>
                  <a:pt x="1097497" y="296858"/>
                  <a:pt x="1113577" y="289711"/>
                </a:cubicBezTo>
                <a:cubicBezTo>
                  <a:pt x="1124947" y="284658"/>
                  <a:pt x="1137719" y="283676"/>
                  <a:pt x="1149790" y="280658"/>
                </a:cubicBezTo>
                <a:cubicBezTo>
                  <a:pt x="1219385" y="234261"/>
                  <a:pt x="1182645" y="248022"/>
                  <a:pt x="1258432" y="235390"/>
                </a:cubicBezTo>
                <a:cubicBezTo>
                  <a:pt x="1267485" y="229355"/>
                  <a:pt x="1275404" y="221104"/>
                  <a:pt x="1285592" y="217284"/>
                </a:cubicBezTo>
                <a:cubicBezTo>
                  <a:pt x="1361505" y="188817"/>
                  <a:pt x="1301038" y="231081"/>
                  <a:pt x="1376127" y="190123"/>
                </a:cubicBezTo>
                <a:cubicBezTo>
                  <a:pt x="1395232" y="179702"/>
                  <a:pt x="1411425" y="164477"/>
                  <a:pt x="1430448" y="153909"/>
                </a:cubicBezTo>
                <a:cubicBezTo>
                  <a:pt x="1438790" y="149275"/>
                  <a:pt x="1448673" y="148207"/>
                  <a:pt x="1457608" y="144856"/>
                </a:cubicBezTo>
                <a:cubicBezTo>
                  <a:pt x="1472825" y="139150"/>
                  <a:pt x="1488340" y="134017"/>
                  <a:pt x="1502876" y="126749"/>
                </a:cubicBezTo>
                <a:cubicBezTo>
                  <a:pt x="1582655" y="86859"/>
                  <a:pt x="1446491" y="129528"/>
                  <a:pt x="1602464" y="90535"/>
                </a:cubicBezTo>
                <a:cubicBezTo>
                  <a:pt x="1682354" y="37274"/>
                  <a:pt x="1554663" y="118962"/>
                  <a:pt x="1683945" y="54321"/>
                </a:cubicBezTo>
                <a:cubicBezTo>
                  <a:pt x="1696016" y="48285"/>
                  <a:pt x="1707475" y="40826"/>
                  <a:pt x="1720159" y="36214"/>
                </a:cubicBezTo>
                <a:cubicBezTo>
                  <a:pt x="1725127" y="34407"/>
                  <a:pt x="1802073" y="12267"/>
                  <a:pt x="1819747" y="9054"/>
                </a:cubicBezTo>
                <a:cubicBezTo>
                  <a:pt x="1840742" y="5237"/>
                  <a:pt x="1861996" y="3018"/>
                  <a:pt x="1883121" y="0"/>
                </a:cubicBezTo>
                <a:cubicBezTo>
                  <a:pt x="1941871" y="2350"/>
                  <a:pt x="2072705" y="-4262"/>
                  <a:pt x="2154725" y="18107"/>
                </a:cubicBezTo>
                <a:cubicBezTo>
                  <a:pt x="2154762" y="18117"/>
                  <a:pt x="2222608" y="40735"/>
                  <a:pt x="2236206" y="45268"/>
                </a:cubicBezTo>
                <a:lnTo>
                  <a:pt x="2263367" y="54321"/>
                </a:lnTo>
                <a:cubicBezTo>
                  <a:pt x="2305593" y="82472"/>
                  <a:pt x="2279646" y="72428"/>
                  <a:pt x="2344848" y="72428"/>
                </a:cubicBezTo>
                <a:lnTo>
                  <a:pt x="2308634" y="36214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6" idx="3"/>
          </p:cNvCxnSpPr>
          <p:nvPr/>
        </p:nvCxnSpPr>
        <p:spPr>
          <a:xfrm flipH="1">
            <a:off x="3268304" y="2009869"/>
            <a:ext cx="2987641" cy="32593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10680" y="1779938"/>
                <a:ext cx="2194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680" y="1779938"/>
                <a:ext cx="219444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8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- Round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5" y="2231381"/>
            <a:ext cx="3064943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6808" y="34186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992" y="43677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0110" y="26022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2663" y="2768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65056" y="3242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984" y="27416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7299" y="36123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5072" y="3809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4432" y="491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7680" y="4648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51448" y="2127571"/>
            <a:ext cx="3060072" cy="2763596"/>
          </a:xfrm>
          <a:custGeom>
            <a:avLst/>
            <a:gdLst>
              <a:gd name="connsiteX0" fmla="*/ 2308634 w 3060072"/>
              <a:gd name="connsiteY0" fmla="*/ 36214 h 2763596"/>
              <a:gd name="connsiteX1" fmla="*/ 2308634 w 3060072"/>
              <a:gd name="connsiteY1" fmla="*/ 36214 h 2763596"/>
              <a:gd name="connsiteX2" fmla="*/ 2362955 w 3060072"/>
              <a:gd name="connsiteY2" fmla="*/ 135802 h 2763596"/>
              <a:gd name="connsiteX3" fmla="*/ 2372008 w 3060072"/>
              <a:gd name="connsiteY3" fmla="*/ 162963 h 2763596"/>
              <a:gd name="connsiteX4" fmla="*/ 2435383 w 3060072"/>
              <a:gd name="connsiteY4" fmla="*/ 226337 h 2763596"/>
              <a:gd name="connsiteX5" fmla="*/ 2462543 w 3060072"/>
              <a:gd name="connsiteY5" fmla="*/ 262551 h 2763596"/>
              <a:gd name="connsiteX6" fmla="*/ 2471596 w 3060072"/>
              <a:gd name="connsiteY6" fmla="*/ 289711 h 2763596"/>
              <a:gd name="connsiteX7" fmla="*/ 2534971 w 3060072"/>
              <a:gd name="connsiteY7" fmla="*/ 344032 h 2763596"/>
              <a:gd name="connsiteX8" fmla="*/ 2589291 w 3060072"/>
              <a:gd name="connsiteY8" fmla="*/ 434567 h 2763596"/>
              <a:gd name="connsiteX9" fmla="*/ 2607398 w 3060072"/>
              <a:gd name="connsiteY9" fmla="*/ 461727 h 2763596"/>
              <a:gd name="connsiteX10" fmla="*/ 2661719 w 3060072"/>
              <a:gd name="connsiteY10" fmla="*/ 534155 h 2763596"/>
              <a:gd name="connsiteX11" fmla="*/ 2679826 w 3060072"/>
              <a:gd name="connsiteY11" fmla="*/ 561315 h 2763596"/>
              <a:gd name="connsiteX12" fmla="*/ 2706986 w 3060072"/>
              <a:gd name="connsiteY12" fmla="*/ 579422 h 2763596"/>
              <a:gd name="connsiteX13" fmla="*/ 2752254 w 3060072"/>
              <a:gd name="connsiteY13" fmla="*/ 633743 h 2763596"/>
              <a:gd name="connsiteX14" fmla="*/ 2797521 w 3060072"/>
              <a:gd name="connsiteY14" fmla="*/ 679010 h 2763596"/>
              <a:gd name="connsiteX15" fmla="*/ 2824682 w 3060072"/>
              <a:gd name="connsiteY15" fmla="*/ 742384 h 2763596"/>
              <a:gd name="connsiteX16" fmla="*/ 2851842 w 3060072"/>
              <a:gd name="connsiteY16" fmla="*/ 769545 h 2763596"/>
              <a:gd name="connsiteX17" fmla="*/ 2879002 w 3060072"/>
              <a:gd name="connsiteY17" fmla="*/ 832919 h 2763596"/>
              <a:gd name="connsiteX18" fmla="*/ 2906163 w 3060072"/>
              <a:gd name="connsiteY18" fmla="*/ 869133 h 2763596"/>
              <a:gd name="connsiteX19" fmla="*/ 2933323 w 3060072"/>
              <a:gd name="connsiteY19" fmla="*/ 914400 h 2763596"/>
              <a:gd name="connsiteX20" fmla="*/ 2960483 w 3060072"/>
              <a:gd name="connsiteY20" fmla="*/ 977775 h 2763596"/>
              <a:gd name="connsiteX21" fmla="*/ 2996697 w 3060072"/>
              <a:gd name="connsiteY21" fmla="*/ 1068309 h 2763596"/>
              <a:gd name="connsiteX22" fmla="*/ 3005751 w 3060072"/>
              <a:gd name="connsiteY22" fmla="*/ 1095470 h 2763596"/>
              <a:gd name="connsiteX23" fmla="*/ 3023858 w 3060072"/>
              <a:gd name="connsiteY23" fmla="*/ 1122630 h 2763596"/>
              <a:gd name="connsiteX24" fmla="*/ 3032911 w 3060072"/>
              <a:gd name="connsiteY24" fmla="*/ 1149790 h 2763596"/>
              <a:gd name="connsiteX25" fmla="*/ 3060072 w 3060072"/>
              <a:gd name="connsiteY25" fmla="*/ 1213165 h 2763596"/>
              <a:gd name="connsiteX26" fmla="*/ 3041965 w 3060072"/>
              <a:gd name="connsiteY26" fmla="*/ 1412341 h 2763596"/>
              <a:gd name="connsiteX27" fmla="*/ 3023858 w 3060072"/>
              <a:gd name="connsiteY27" fmla="*/ 1439501 h 2763596"/>
              <a:gd name="connsiteX28" fmla="*/ 2996697 w 3060072"/>
              <a:gd name="connsiteY28" fmla="*/ 1448555 h 2763596"/>
              <a:gd name="connsiteX29" fmla="*/ 2906163 w 3060072"/>
              <a:gd name="connsiteY29" fmla="*/ 1484769 h 2763596"/>
              <a:gd name="connsiteX30" fmla="*/ 2851842 w 3060072"/>
              <a:gd name="connsiteY30" fmla="*/ 1502876 h 2763596"/>
              <a:gd name="connsiteX31" fmla="*/ 2752254 w 3060072"/>
              <a:gd name="connsiteY31" fmla="*/ 1520983 h 2763596"/>
              <a:gd name="connsiteX32" fmla="*/ 2725093 w 3060072"/>
              <a:gd name="connsiteY32" fmla="*/ 1539089 h 2763596"/>
              <a:gd name="connsiteX33" fmla="*/ 2544024 w 3060072"/>
              <a:gd name="connsiteY33" fmla="*/ 1539089 h 2763596"/>
              <a:gd name="connsiteX34" fmla="*/ 2498757 w 3060072"/>
              <a:gd name="connsiteY34" fmla="*/ 1520983 h 2763596"/>
              <a:gd name="connsiteX35" fmla="*/ 2471596 w 3060072"/>
              <a:gd name="connsiteY35" fmla="*/ 1493822 h 2763596"/>
              <a:gd name="connsiteX36" fmla="*/ 2435383 w 3060072"/>
              <a:gd name="connsiteY36" fmla="*/ 1466662 h 2763596"/>
              <a:gd name="connsiteX37" fmla="*/ 2408222 w 3060072"/>
              <a:gd name="connsiteY37" fmla="*/ 1448555 h 2763596"/>
              <a:gd name="connsiteX38" fmla="*/ 2381062 w 3060072"/>
              <a:gd name="connsiteY38" fmla="*/ 1421394 h 2763596"/>
              <a:gd name="connsiteX39" fmla="*/ 2344848 w 3060072"/>
              <a:gd name="connsiteY39" fmla="*/ 1403287 h 2763596"/>
              <a:gd name="connsiteX40" fmla="*/ 2317687 w 3060072"/>
              <a:gd name="connsiteY40" fmla="*/ 1376127 h 2763596"/>
              <a:gd name="connsiteX41" fmla="*/ 2281474 w 3060072"/>
              <a:gd name="connsiteY41" fmla="*/ 1358020 h 2763596"/>
              <a:gd name="connsiteX42" fmla="*/ 2199992 w 3060072"/>
              <a:gd name="connsiteY42" fmla="*/ 1312753 h 2763596"/>
              <a:gd name="connsiteX43" fmla="*/ 2136618 w 3060072"/>
              <a:gd name="connsiteY43" fmla="*/ 1303699 h 2763596"/>
              <a:gd name="connsiteX44" fmla="*/ 2100404 w 3060072"/>
              <a:gd name="connsiteY44" fmla="*/ 1294646 h 2763596"/>
              <a:gd name="connsiteX45" fmla="*/ 2027977 w 3060072"/>
              <a:gd name="connsiteY45" fmla="*/ 1258432 h 2763596"/>
              <a:gd name="connsiteX46" fmla="*/ 1901228 w 3060072"/>
              <a:gd name="connsiteY46" fmla="*/ 1240325 h 2763596"/>
              <a:gd name="connsiteX47" fmla="*/ 1819747 w 3060072"/>
              <a:gd name="connsiteY47" fmla="*/ 1213165 h 2763596"/>
              <a:gd name="connsiteX48" fmla="*/ 1765426 w 3060072"/>
              <a:gd name="connsiteY48" fmla="*/ 1204111 h 2763596"/>
              <a:gd name="connsiteX49" fmla="*/ 1738266 w 3060072"/>
              <a:gd name="connsiteY49" fmla="*/ 1195058 h 2763596"/>
              <a:gd name="connsiteX50" fmla="*/ 1602464 w 3060072"/>
              <a:gd name="connsiteY50" fmla="*/ 1176951 h 2763596"/>
              <a:gd name="connsiteX51" fmla="*/ 1539089 w 3060072"/>
              <a:gd name="connsiteY51" fmla="*/ 1167897 h 2763596"/>
              <a:gd name="connsiteX52" fmla="*/ 1502876 w 3060072"/>
              <a:gd name="connsiteY52" fmla="*/ 1158844 h 2763596"/>
              <a:gd name="connsiteX53" fmla="*/ 1448555 w 3060072"/>
              <a:gd name="connsiteY53" fmla="*/ 1149790 h 2763596"/>
              <a:gd name="connsiteX54" fmla="*/ 1348967 w 3060072"/>
              <a:gd name="connsiteY54" fmla="*/ 1158844 h 2763596"/>
              <a:gd name="connsiteX55" fmla="*/ 1321806 w 3060072"/>
              <a:gd name="connsiteY55" fmla="*/ 1176951 h 2763596"/>
              <a:gd name="connsiteX56" fmla="*/ 1249379 w 3060072"/>
              <a:gd name="connsiteY56" fmla="*/ 1213165 h 2763596"/>
              <a:gd name="connsiteX57" fmla="*/ 1213165 w 3060072"/>
              <a:gd name="connsiteY57" fmla="*/ 1231272 h 2763596"/>
              <a:gd name="connsiteX58" fmla="*/ 1122630 w 3060072"/>
              <a:gd name="connsiteY58" fmla="*/ 1321806 h 2763596"/>
              <a:gd name="connsiteX59" fmla="*/ 1095470 w 3060072"/>
              <a:gd name="connsiteY59" fmla="*/ 1348967 h 2763596"/>
              <a:gd name="connsiteX60" fmla="*/ 1086416 w 3060072"/>
              <a:gd name="connsiteY60" fmla="*/ 1711105 h 2763596"/>
              <a:gd name="connsiteX61" fmla="*/ 1095470 w 3060072"/>
              <a:gd name="connsiteY61" fmla="*/ 1747319 h 2763596"/>
              <a:gd name="connsiteX62" fmla="*/ 1158844 w 3060072"/>
              <a:gd name="connsiteY62" fmla="*/ 1828800 h 2763596"/>
              <a:gd name="connsiteX63" fmla="*/ 1176951 w 3060072"/>
              <a:gd name="connsiteY63" fmla="*/ 1874068 h 2763596"/>
              <a:gd name="connsiteX64" fmla="*/ 1195058 w 3060072"/>
              <a:gd name="connsiteY64" fmla="*/ 1910282 h 2763596"/>
              <a:gd name="connsiteX65" fmla="*/ 1204111 w 3060072"/>
              <a:gd name="connsiteY65" fmla="*/ 1937442 h 2763596"/>
              <a:gd name="connsiteX66" fmla="*/ 1231272 w 3060072"/>
              <a:gd name="connsiteY66" fmla="*/ 1991763 h 2763596"/>
              <a:gd name="connsiteX67" fmla="*/ 1249379 w 3060072"/>
              <a:gd name="connsiteY67" fmla="*/ 2055137 h 2763596"/>
              <a:gd name="connsiteX68" fmla="*/ 1258432 w 3060072"/>
              <a:gd name="connsiteY68" fmla="*/ 2100404 h 2763596"/>
              <a:gd name="connsiteX69" fmla="*/ 1285592 w 3060072"/>
              <a:gd name="connsiteY69" fmla="*/ 2118511 h 2763596"/>
              <a:gd name="connsiteX70" fmla="*/ 1303699 w 3060072"/>
              <a:gd name="connsiteY70" fmla="*/ 2181885 h 2763596"/>
              <a:gd name="connsiteX71" fmla="*/ 1321806 w 3060072"/>
              <a:gd name="connsiteY71" fmla="*/ 2209046 h 2763596"/>
              <a:gd name="connsiteX72" fmla="*/ 1303699 w 3060072"/>
              <a:gd name="connsiteY72" fmla="*/ 2317687 h 2763596"/>
              <a:gd name="connsiteX73" fmla="*/ 1285592 w 3060072"/>
              <a:gd name="connsiteY73" fmla="*/ 2353901 h 2763596"/>
              <a:gd name="connsiteX74" fmla="*/ 1276539 w 3060072"/>
              <a:gd name="connsiteY74" fmla="*/ 2390115 h 2763596"/>
              <a:gd name="connsiteX75" fmla="*/ 1258432 w 3060072"/>
              <a:gd name="connsiteY75" fmla="*/ 2417276 h 2763596"/>
              <a:gd name="connsiteX76" fmla="*/ 1240325 w 3060072"/>
              <a:gd name="connsiteY76" fmla="*/ 2516864 h 2763596"/>
              <a:gd name="connsiteX77" fmla="*/ 1222218 w 3060072"/>
              <a:gd name="connsiteY77" fmla="*/ 2544024 h 2763596"/>
              <a:gd name="connsiteX78" fmla="*/ 1122630 w 3060072"/>
              <a:gd name="connsiteY78" fmla="*/ 2616452 h 2763596"/>
              <a:gd name="connsiteX79" fmla="*/ 1059256 w 3060072"/>
              <a:gd name="connsiteY79" fmla="*/ 2661719 h 2763596"/>
              <a:gd name="connsiteX80" fmla="*/ 1013988 w 3060072"/>
              <a:gd name="connsiteY80" fmla="*/ 2679826 h 2763596"/>
              <a:gd name="connsiteX81" fmla="*/ 950614 w 3060072"/>
              <a:gd name="connsiteY81" fmla="*/ 2716040 h 2763596"/>
              <a:gd name="connsiteX82" fmla="*/ 832919 w 3060072"/>
              <a:gd name="connsiteY82" fmla="*/ 2734147 h 2763596"/>
              <a:gd name="connsiteX83" fmla="*/ 461727 w 3060072"/>
              <a:gd name="connsiteY83" fmla="*/ 2743200 h 2763596"/>
              <a:gd name="connsiteX84" fmla="*/ 434567 w 3060072"/>
              <a:gd name="connsiteY84" fmla="*/ 2725093 h 2763596"/>
              <a:gd name="connsiteX85" fmla="*/ 398353 w 3060072"/>
              <a:gd name="connsiteY85" fmla="*/ 2716040 h 2763596"/>
              <a:gd name="connsiteX86" fmla="*/ 316872 w 3060072"/>
              <a:gd name="connsiteY86" fmla="*/ 2661719 h 2763596"/>
              <a:gd name="connsiteX87" fmla="*/ 271604 w 3060072"/>
              <a:gd name="connsiteY87" fmla="*/ 2634559 h 2763596"/>
              <a:gd name="connsiteX88" fmla="*/ 244444 w 3060072"/>
              <a:gd name="connsiteY88" fmla="*/ 2616452 h 2763596"/>
              <a:gd name="connsiteX89" fmla="*/ 226337 w 3060072"/>
              <a:gd name="connsiteY89" fmla="*/ 2589291 h 2763596"/>
              <a:gd name="connsiteX90" fmla="*/ 190123 w 3060072"/>
              <a:gd name="connsiteY90" fmla="*/ 2562131 h 2763596"/>
              <a:gd name="connsiteX91" fmla="*/ 172016 w 3060072"/>
              <a:gd name="connsiteY91" fmla="*/ 2507810 h 2763596"/>
              <a:gd name="connsiteX92" fmla="*/ 117695 w 3060072"/>
              <a:gd name="connsiteY92" fmla="*/ 2435383 h 2763596"/>
              <a:gd name="connsiteX93" fmla="*/ 99588 w 3060072"/>
              <a:gd name="connsiteY93" fmla="*/ 2335794 h 2763596"/>
              <a:gd name="connsiteX94" fmla="*/ 81482 w 3060072"/>
              <a:gd name="connsiteY94" fmla="*/ 2299581 h 2763596"/>
              <a:gd name="connsiteX95" fmla="*/ 72428 w 3060072"/>
              <a:gd name="connsiteY95" fmla="*/ 2263367 h 2763596"/>
              <a:gd name="connsiteX96" fmla="*/ 54321 w 3060072"/>
              <a:gd name="connsiteY96" fmla="*/ 2236206 h 2763596"/>
              <a:gd name="connsiteX97" fmla="*/ 36214 w 3060072"/>
              <a:gd name="connsiteY97" fmla="*/ 2190939 h 2763596"/>
              <a:gd name="connsiteX98" fmla="*/ 18107 w 3060072"/>
              <a:gd name="connsiteY98" fmla="*/ 2055137 h 2763596"/>
              <a:gd name="connsiteX99" fmla="*/ 9054 w 3060072"/>
              <a:gd name="connsiteY99" fmla="*/ 2009870 h 2763596"/>
              <a:gd name="connsiteX100" fmla="*/ 0 w 3060072"/>
              <a:gd name="connsiteY100" fmla="*/ 1919335 h 2763596"/>
              <a:gd name="connsiteX101" fmla="*/ 9054 w 3060072"/>
              <a:gd name="connsiteY101" fmla="*/ 1720159 h 2763596"/>
              <a:gd name="connsiteX102" fmla="*/ 27161 w 3060072"/>
              <a:gd name="connsiteY102" fmla="*/ 1674891 h 2763596"/>
              <a:gd name="connsiteX103" fmla="*/ 63375 w 3060072"/>
              <a:gd name="connsiteY103" fmla="*/ 1575303 h 2763596"/>
              <a:gd name="connsiteX104" fmla="*/ 72428 w 3060072"/>
              <a:gd name="connsiteY104" fmla="*/ 1530036 h 2763596"/>
              <a:gd name="connsiteX105" fmla="*/ 126749 w 3060072"/>
              <a:gd name="connsiteY105" fmla="*/ 1448555 h 2763596"/>
              <a:gd name="connsiteX106" fmla="*/ 153909 w 3060072"/>
              <a:gd name="connsiteY106" fmla="*/ 1385181 h 2763596"/>
              <a:gd name="connsiteX107" fmla="*/ 199177 w 3060072"/>
              <a:gd name="connsiteY107" fmla="*/ 1321806 h 2763596"/>
              <a:gd name="connsiteX108" fmla="*/ 217283 w 3060072"/>
              <a:gd name="connsiteY108" fmla="*/ 1267485 h 2763596"/>
              <a:gd name="connsiteX109" fmla="*/ 253497 w 3060072"/>
              <a:gd name="connsiteY109" fmla="*/ 1231272 h 2763596"/>
              <a:gd name="connsiteX110" fmla="*/ 271604 w 3060072"/>
              <a:gd name="connsiteY110" fmla="*/ 1195058 h 2763596"/>
              <a:gd name="connsiteX111" fmla="*/ 325925 w 3060072"/>
              <a:gd name="connsiteY111" fmla="*/ 1122630 h 2763596"/>
              <a:gd name="connsiteX112" fmla="*/ 371192 w 3060072"/>
              <a:gd name="connsiteY112" fmla="*/ 1041149 h 2763596"/>
              <a:gd name="connsiteX113" fmla="*/ 434567 w 3060072"/>
              <a:gd name="connsiteY113" fmla="*/ 977775 h 2763596"/>
              <a:gd name="connsiteX114" fmla="*/ 470781 w 3060072"/>
              <a:gd name="connsiteY114" fmla="*/ 914400 h 2763596"/>
              <a:gd name="connsiteX115" fmla="*/ 516048 w 3060072"/>
              <a:gd name="connsiteY115" fmla="*/ 869133 h 2763596"/>
              <a:gd name="connsiteX116" fmla="*/ 579422 w 3060072"/>
              <a:gd name="connsiteY116" fmla="*/ 805759 h 2763596"/>
              <a:gd name="connsiteX117" fmla="*/ 624689 w 3060072"/>
              <a:gd name="connsiteY117" fmla="*/ 742384 h 2763596"/>
              <a:gd name="connsiteX118" fmla="*/ 633743 w 3060072"/>
              <a:gd name="connsiteY118" fmla="*/ 715224 h 2763596"/>
              <a:gd name="connsiteX119" fmla="*/ 669957 w 3060072"/>
              <a:gd name="connsiteY119" fmla="*/ 679010 h 2763596"/>
              <a:gd name="connsiteX120" fmla="*/ 724278 w 3060072"/>
              <a:gd name="connsiteY120" fmla="*/ 615636 h 2763596"/>
              <a:gd name="connsiteX121" fmla="*/ 760491 w 3060072"/>
              <a:gd name="connsiteY121" fmla="*/ 561315 h 2763596"/>
              <a:gd name="connsiteX122" fmla="*/ 778598 w 3060072"/>
              <a:gd name="connsiteY122" fmla="*/ 534155 h 2763596"/>
              <a:gd name="connsiteX123" fmla="*/ 869133 w 3060072"/>
              <a:gd name="connsiteY123" fmla="*/ 452674 h 2763596"/>
              <a:gd name="connsiteX124" fmla="*/ 896293 w 3060072"/>
              <a:gd name="connsiteY124" fmla="*/ 425513 h 2763596"/>
              <a:gd name="connsiteX125" fmla="*/ 923454 w 3060072"/>
              <a:gd name="connsiteY125" fmla="*/ 407406 h 2763596"/>
              <a:gd name="connsiteX126" fmla="*/ 950614 w 3060072"/>
              <a:gd name="connsiteY126" fmla="*/ 380246 h 2763596"/>
              <a:gd name="connsiteX127" fmla="*/ 977775 w 3060072"/>
              <a:gd name="connsiteY127" fmla="*/ 371192 h 2763596"/>
              <a:gd name="connsiteX128" fmla="*/ 1041149 w 3060072"/>
              <a:gd name="connsiteY128" fmla="*/ 334979 h 2763596"/>
              <a:gd name="connsiteX129" fmla="*/ 1068309 w 3060072"/>
              <a:gd name="connsiteY129" fmla="*/ 316872 h 2763596"/>
              <a:gd name="connsiteX130" fmla="*/ 1113577 w 3060072"/>
              <a:gd name="connsiteY130" fmla="*/ 289711 h 2763596"/>
              <a:gd name="connsiteX131" fmla="*/ 1149790 w 3060072"/>
              <a:gd name="connsiteY131" fmla="*/ 280658 h 2763596"/>
              <a:gd name="connsiteX132" fmla="*/ 1258432 w 3060072"/>
              <a:gd name="connsiteY132" fmla="*/ 235390 h 2763596"/>
              <a:gd name="connsiteX133" fmla="*/ 1285592 w 3060072"/>
              <a:gd name="connsiteY133" fmla="*/ 217284 h 2763596"/>
              <a:gd name="connsiteX134" fmla="*/ 1376127 w 3060072"/>
              <a:gd name="connsiteY134" fmla="*/ 190123 h 2763596"/>
              <a:gd name="connsiteX135" fmla="*/ 1430448 w 3060072"/>
              <a:gd name="connsiteY135" fmla="*/ 153909 h 2763596"/>
              <a:gd name="connsiteX136" fmla="*/ 1457608 w 3060072"/>
              <a:gd name="connsiteY136" fmla="*/ 144856 h 2763596"/>
              <a:gd name="connsiteX137" fmla="*/ 1502876 w 3060072"/>
              <a:gd name="connsiteY137" fmla="*/ 126749 h 2763596"/>
              <a:gd name="connsiteX138" fmla="*/ 1602464 w 3060072"/>
              <a:gd name="connsiteY138" fmla="*/ 90535 h 2763596"/>
              <a:gd name="connsiteX139" fmla="*/ 1683945 w 3060072"/>
              <a:gd name="connsiteY139" fmla="*/ 54321 h 2763596"/>
              <a:gd name="connsiteX140" fmla="*/ 1720159 w 3060072"/>
              <a:gd name="connsiteY140" fmla="*/ 36214 h 2763596"/>
              <a:gd name="connsiteX141" fmla="*/ 1819747 w 3060072"/>
              <a:gd name="connsiteY141" fmla="*/ 9054 h 2763596"/>
              <a:gd name="connsiteX142" fmla="*/ 1883121 w 3060072"/>
              <a:gd name="connsiteY142" fmla="*/ 0 h 2763596"/>
              <a:gd name="connsiteX143" fmla="*/ 2154725 w 3060072"/>
              <a:gd name="connsiteY143" fmla="*/ 18107 h 2763596"/>
              <a:gd name="connsiteX144" fmla="*/ 2236206 w 3060072"/>
              <a:gd name="connsiteY144" fmla="*/ 45268 h 2763596"/>
              <a:gd name="connsiteX145" fmla="*/ 2263367 w 3060072"/>
              <a:gd name="connsiteY145" fmla="*/ 54321 h 2763596"/>
              <a:gd name="connsiteX146" fmla="*/ 2344848 w 3060072"/>
              <a:gd name="connsiteY146" fmla="*/ 72428 h 2763596"/>
              <a:gd name="connsiteX147" fmla="*/ 2308634 w 3060072"/>
              <a:gd name="connsiteY147" fmla="*/ 36214 h 276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3060072" h="2763596">
                <a:moveTo>
                  <a:pt x="2308634" y="36214"/>
                </a:moveTo>
                <a:lnTo>
                  <a:pt x="2308634" y="36214"/>
                </a:lnTo>
                <a:cubicBezTo>
                  <a:pt x="2326741" y="69410"/>
                  <a:pt x="2346045" y="101981"/>
                  <a:pt x="2362955" y="135802"/>
                </a:cubicBezTo>
                <a:cubicBezTo>
                  <a:pt x="2367223" y="144338"/>
                  <a:pt x="2366046" y="155511"/>
                  <a:pt x="2372008" y="162963"/>
                </a:cubicBezTo>
                <a:cubicBezTo>
                  <a:pt x="2390671" y="186291"/>
                  <a:pt x="2417458" y="202437"/>
                  <a:pt x="2435383" y="226337"/>
                </a:cubicBezTo>
                <a:lnTo>
                  <a:pt x="2462543" y="262551"/>
                </a:lnTo>
                <a:cubicBezTo>
                  <a:pt x="2465561" y="271604"/>
                  <a:pt x="2466049" y="281946"/>
                  <a:pt x="2471596" y="289711"/>
                </a:cubicBezTo>
                <a:cubicBezTo>
                  <a:pt x="2491555" y="317653"/>
                  <a:pt x="2508871" y="326632"/>
                  <a:pt x="2534971" y="344032"/>
                </a:cubicBezTo>
                <a:cubicBezTo>
                  <a:pt x="2562809" y="399708"/>
                  <a:pt x="2545594" y="369020"/>
                  <a:pt x="2589291" y="434567"/>
                </a:cubicBezTo>
                <a:cubicBezTo>
                  <a:pt x="2595327" y="443620"/>
                  <a:pt x="2600870" y="453022"/>
                  <a:pt x="2607398" y="461727"/>
                </a:cubicBezTo>
                <a:cubicBezTo>
                  <a:pt x="2625505" y="485870"/>
                  <a:pt x="2644979" y="509045"/>
                  <a:pt x="2661719" y="534155"/>
                </a:cubicBezTo>
                <a:cubicBezTo>
                  <a:pt x="2667755" y="543208"/>
                  <a:pt x="2672132" y="553621"/>
                  <a:pt x="2679826" y="561315"/>
                </a:cubicBezTo>
                <a:cubicBezTo>
                  <a:pt x="2687520" y="569009"/>
                  <a:pt x="2697933" y="573386"/>
                  <a:pt x="2706986" y="579422"/>
                </a:cubicBezTo>
                <a:cubicBezTo>
                  <a:pt x="2724278" y="631298"/>
                  <a:pt x="2702924" y="584414"/>
                  <a:pt x="2752254" y="633743"/>
                </a:cubicBezTo>
                <a:cubicBezTo>
                  <a:pt x="2812613" y="694101"/>
                  <a:pt x="2725091" y="630722"/>
                  <a:pt x="2797521" y="679010"/>
                </a:cubicBezTo>
                <a:cubicBezTo>
                  <a:pt x="2804910" y="701175"/>
                  <a:pt x="2810697" y="722805"/>
                  <a:pt x="2824682" y="742384"/>
                </a:cubicBezTo>
                <a:cubicBezTo>
                  <a:pt x="2832124" y="752803"/>
                  <a:pt x="2844400" y="759126"/>
                  <a:pt x="2851842" y="769545"/>
                </a:cubicBezTo>
                <a:cubicBezTo>
                  <a:pt x="2903153" y="841382"/>
                  <a:pt x="2845221" y="773802"/>
                  <a:pt x="2879002" y="832919"/>
                </a:cubicBezTo>
                <a:cubicBezTo>
                  <a:pt x="2886488" y="846020"/>
                  <a:pt x="2897793" y="856578"/>
                  <a:pt x="2906163" y="869133"/>
                </a:cubicBezTo>
                <a:cubicBezTo>
                  <a:pt x="2915924" y="883774"/>
                  <a:pt x="2924270" y="899311"/>
                  <a:pt x="2933323" y="914400"/>
                </a:cubicBezTo>
                <a:cubicBezTo>
                  <a:pt x="2955415" y="1002765"/>
                  <a:pt x="2926381" y="903887"/>
                  <a:pt x="2960483" y="977775"/>
                </a:cubicBezTo>
                <a:cubicBezTo>
                  <a:pt x="2974103" y="1007286"/>
                  <a:pt x="2986418" y="1037474"/>
                  <a:pt x="2996697" y="1068309"/>
                </a:cubicBezTo>
                <a:cubicBezTo>
                  <a:pt x="2999715" y="1077363"/>
                  <a:pt x="3001483" y="1086934"/>
                  <a:pt x="3005751" y="1095470"/>
                </a:cubicBezTo>
                <a:cubicBezTo>
                  <a:pt x="3010617" y="1105202"/>
                  <a:pt x="3017822" y="1113577"/>
                  <a:pt x="3023858" y="1122630"/>
                </a:cubicBezTo>
                <a:cubicBezTo>
                  <a:pt x="3026876" y="1131683"/>
                  <a:pt x="3029152" y="1141019"/>
                  <a:pt x="3032911" y="1149790"/>
                </a:cubicBezTo>
                <a:cubicBezTo>
                  <a:pt x="3066477" y="1228110"/>
                  <a:pt x="3038837" y="1149462"/>
                  <a:pt x="3060072" y="1213165"/>
                </a:cubicBezTo>
                <a:cubicBezTo>
                  <a:pt x="3054036" y="1279557"/>
                  <a:pt x="3052498" y="1346513"/>
                  <a:pt x="3041965" y="1412341"/>
                </a:cubicBezTo>
                <a:cubicBezTo>
                  <a:pt x="3040246" y="1423085"/>
                  <a:pt x="3032355" y="1432704"/>
                  <a:pt x="3023858" y="1439501"/>
                </a:cubicBezTo>
                <a:cubicBezTo>
                  <a:pt x="3016406" y="1445463"/>
                  <a:pt x="3005751" y="1445537"/>
                  <a:pt x="2996697" y="1448555"/>
                </a:cubicBezTo>
                <a:cubicBezTo>
                  <a:pt x="2936317" y="1493839"/>
                  <a:pt x="2986900" y="1464584"/>
                  <a:pt x="2906163" y="1484769"/>
                </a:cubicBezTo>
                <a:cubicBezTo>
                  <a:pt x="2887646" y="1489398"/>
                  <a:pt x="2870124" y="1497392"/>
                  <a:pt x="2851842" y="1502876"/>
                </a:cubicBezTo>
                <a:cubicBezTo>
                  <a:pt x="2813040" y="1514516"/>
                  <a:pt x="2796880" y="1514607"/>
                  <a:pt x="2752254" y="1520983"/>
                </a:cubicBezTo>
                <a:cubicBezTo>
                  <a:pt x="2743200" y="1527018"/>
                  <a:pt x="2735416" y="1535648"/>
                  <a:pt x="2725093" y="1539089"/>
                </a:cubicBezTo>
                <a:cubicBezTo>
                  <a:pt x="2668559" y="1557933"/>
                  <a:pt x="2597782" y="1542929"/>
                  <a:pt x="2544024" y="1539089"/>
                </a:cubicBezTo>
                <a:cubicBezTo>
                  <a:pt x="2528935" y="1533054"/>
                  <a:pt x="2512538" y="1529596"/>
                  <a:pt x="2498757" y="1520983"/>
                </a:cubicBezTo>
                <a:cubicBezTo>
                  <a:pt x="2487899" y="1514197"/>
                  <a:pt x="2481317" y="1502155"/>
                  <a:pt x="2471596" y="1493822"/>
                </a:cubicBezTo>
                <a:cubicBezTo>
                  <a:pt x="2460140" y="1484002"/>
                  <a:pt x="2447661" y="1475432"/>
                  <a:pt x="2435383" y="1466662"/>
                </a:cubicBezTo>
                <a:cubicBezTo>
                  <a:pt x="2426529" y="1460338"/>
                  <a:pt x="2416581" y="1455521"/>
                  <a:pt x="2408222" y="1448555"/>
                </a:cubicBezTo>
                <a:cubicBezTo>
                  <a:pt x="2398386" y="1440358"/>
                  <a:pt x="2391481" y="1428836"/>
                  <a:pt x="2381062" y="1421394"/>
                </a:cubicBezTo>
                <a:cubicBezTo>
                  <a:pt x="2370080" y="1413549"/>
                  <a:pt x="2355830" y="1411131"/>
                  <a:pt x="2344848" y="1403287"/>
                </a:cubicBezTo>
                <a:cubicBezTo>
                  <a:pt x="2334429" y="1395845"/>
                  <a:pt x="2328106" y="1383569"/>
                  <a:pt x="2317687" y="1376127"/>
                </a:cubicBezTo>
                <a:cubicBezTo>
                  <a:pt x="2306705" y="1368283"/>
                  <a:pt x="2293192" y="1364716"/>
                  <a:pt x="2281474" y="1358020"/>
                </a:cubicBezTo>
                <a:cubicBezTo>
                  <a:pt x="2246683" y="1338139"/>
                  <a:pt x="2246902" y="1327187"/>
                  <a:pt x="2199992" y="1312753"/>
                </a:cubicBezTo>
                <a:cubicBezTo>
                  <a:pt x="2179596" y="1306477"/>
                  <a:pt x="2157613" y="1307516"/>
                  <a:pt x="2136618" y="1303699"/>
                </a:cubicBezTo>
                <a:cubicBezTo>
                  <a:pt x="2124376" y="1301473"/>
                  <a:pt x="2112475" y="1297664"/>
                  <a:pt x="2100404" y="1294646"/>
                </a:cubicBezTo>
                <a:cubicBezTo>
                  <a:pt x="2076262" y="1282575"/>
                  <a:pt x="2054761" y="1261780"/>
                  <a:pt x="2027977" y="1258432"/>
                </a:cubicBezTo>
                <a:cubicBezTo>
                  <a:pt x="1983454" y="1252867"/>
                  <a:pt x="1944752" y="1249030"/>
                  <a:pt x="1901228" y="1240325"/>
                </a:cubicBezTo>
                <a:cubicBezTo>
                  <a:pt x="1808847" y="1221849"/>
                  <a:pt x="1929333" y="1243053"/>
                  <a:pt x="1819747" y="1213165"/>
                </a:cubicBezTo>
                <a:cubicBezTo>
                  <a:pt x="1802037" y="1208335"/>
                  <a:pt x="1783346" y="1208093"/>
                  <a:pt x="1765426" y="1204111"/>
                </a:cubicBezTo>
                <a:cubicBezTo>
                  <a:pt x="1756110" y="1202041"/>
                  <a:pt x="1747582" y="1197128"/>
                  <a:pt x="1738266" y="1195058"/>
                </a:cubicBezTo>
                <a:cubicBezTo>
                  <a:pt x="1693852" y="1185188"/>
                  <a:pt x="1647312" y="1182557"/>
                  <a:pt x="1602464" y="1176951"/>
                </a:cubicBezTo>
                <a:cubicBezTo>
                  <a:pt x="1581289" y="1174304"/>
                  <a:pt x="1560084" y="1171714"/>
                  <a:pt x="1539089" y="1167897"/>
                </a:cubicBezTo>
                <a:cubicBezTo>
                  <a:pt x="1526847" y="1165671"/>
                  <a:pt x="1515077" y="1161284"/>
                  <a:pt x="1502876" y="1158844"/>
                </a:cubicBezTo>
                <a:cubicBezTo>
                  <a:pt x="1484876" y="1155244"/>
                  <a:pt x="1466662" y="1152808"/>
                  <a:pt x="1448555" y="1149790"/>
                </a:cubicBezTo>
                <a:cubicBezTo>
                  <a:pt x="1415359" y="1152808"/>
                  <a:pt x="1381560" y="1151860"/>
                  <a:pt x="1348967" y="1158844"/>
                </a:cubicBezTo>
                <a:cubicBezTo>
                  <a:pt x="1338327" y="1161124"/>
                  <a:pt x="1331358" y="1171741"/>
                  <a:pt x="1321806" y="1176951"/>
                </a:cubicBezTo>
                <a:cubicBezTo>
                  <a:pt x="1298110" y="1189876"/>
                  <a:pt x="1273521" y="1201094"/>
                  <a:pt x="1249379" y="1213165"/>
                </a:cubicBezTo>
                <a:cubicBezTo>
                  <a:pt x="1237308" y="1219201"/>
                  <a:pt x="1222708" y="1221729"/>
                  <a:pt x="1213165" y="1231272"/>
                </a:cubicBezTo>
                <a:lnTo>
                  <a:pt x="1122630" y="1321806"/>
                </a:lnTo>
                <a:lnTo>
                  <a:pt x="1095470" y="1348967"/>
                </a:lnTo>
                <a:cubicBezTo>
                  <a:pt x="1051404" y="1503197"/>
                  <a:pt x="1070291" y="1412802"/>
                  <a:pt x="1086416" y="1711105"/>
                </a:cubicBezTo>
                <a:cubicBezTo>
                  <a:pt x="1087088" y="1723530"/>
                  <a:pt x="1089905" y="1736190"/>
                  <a:pt x="1095470" y="1747319"/>
                </a:cubicBezTo>
                <a:cubicBezTo>
                  <a:pt x="1117130" y="1790639"/>
                  <a:pt x="1129036" y="1798993"/>
                  <a:pt x="1158844" y="1828800"/>
                </a:cubicBezTo>
                <a:cubicBezTo>
                  <a:pt x="1164880" y="1843889"/>
                  <a:pt x="1170351" y="1859217"/>
                  <a:pt x="1176951" y="1874068"/>
                </a:cubicBezTo>
                <a:cubicBezTo>
                  <a:pt x="1182432" y="1886401"/>
                  <a:pt x="1189742" y="1897877"/>
                  <a:pt x="1195058" y="1910282"/>
                </a:cubicBezTo>
                <a:cubicBezTo>
                  <a:pt x="1198817" y="1919053"/>
                  <a:pt x="1199843" y="1928906"/>
                  <a:pt x="1204111" y="1937442"/>
                </a:cubicBezTo>
                <a:cubicBezTo>
                  <a:pt x="1232726" y="1994672"/>
                  <a:pt x="1214204" y="1934870"/>
                  <a:pt x="1231272" y="1991763"/>
                </a:cubicBezTo>
                <a:cubicBezTo>
                  <a:pt x="1237585" y="2012806"/>
                  <a:pt x="1244051" y="2033823"/>
                  <a:pt x="1249379" y="2055137"/>
                </a:cubicBezTo>
                <a:cubicBezTo>
                  <a:pt x="1253111" y="2070065"/>
                  <a:pt x="1250798" y="2087044"/>
                  <a:pt x="1258432" y="2100404"/>
                </a:cubicBezTo>
                <a:cubicBezTo>
                  <a:pt x="1263830" y="2109851"/>
                  <a:pt x="1276539" y="2112475"/>
                  <a:pt x="1285592" y="2118511"/>
                </a:cubicBezTo>
                <a:cubicBezTo>
                  <a:pt x="1288492" y="2130110"/>
                  <a:pt x="1297206" y="2168900"/>
                  <a:pt x="1303699" y="2181885"/>
                </a:cubicBezTo>
                <a:cubicBezTo>
                  <a:pt x="1308565" y="2191617"/>
                  <a:pt x="1315770" y="2199992"/>
                  <a:pt x="1321806" y="2209046"/>
                </a:cubicBezTo>
                <a:cubicBezTo>
                  <a:pt x="1318519" y="2235345"/>
                  <a:pt x="1314917" y="2287774"/>
                  <a:pt x="1303699" y="2317687"/>
                </a:cubicBezTo>
                <a:cubicBezTo>
                  <a:pt x="1298960" y="2330324"/>
                  <a:pt x="1291628" y="2341830"/>
                  <a:pt x="1285592" y="2353901"/>
                </a:cubicBezTo>
                <a:cubicBezTo>
                  <a:pt x="1282574" y="2365972"/>
                  <a:pt x="1281440" y="2378678"/>
                  <a:pt x="1276539" y="2390115"/>
                </a:cubicBezTo>
                <a:cubicBezTo>
                  <a:pt x="1272253" y="2400116"/>
                  <a:pt x="1261295" y="2406778"/>
                  <a:pt x="1258432" y="2417276"/>
                </a:cubicBezTo>
                <a:cubicBezTo>
                  <a:pt x="1247195" y="2458478"/>
                  <a:pt x="1257465" y="2482584"/>
                  <a:pt x="1240325" y="2516864"/>
                </a:cubicBezTo>
                <a:cubicBezTo>
                  <a:pt x="1235459" y="2526596"/>
                  <a:pt x="1230306" y="2536745"/>
                  <a:pt x="1222218" y="2544024"/>
                </a:cubicBezTo>
                <a:cubicBezTo>
                  <a:pt x="1169453" y="2591513"/>
                  <a:pt x="1164672" y="2586422"/>
                  <a:pt x="1122630" y="2616452"/>
                </a:cubicBezTo>
                <a:cubicBezTo>
                  <a:pt x="1113067" y="2623283"/>
                  <a:pt x="1073476" y="2654609"/>
                  <a:pt x="1059256" y="2661719"/>
                </a:cubicBezTo>
                <a:cubicBezTo>
                  <a:pt x="1044720" y="2668987"/>
                  <a:pt x="1028524" y="2672558"/>
                  <a:pt x="1013988" y="2679826"/>
                </a:cubicBezTo>
                <a:cubicBezTo>
                  <a:pt x="961454" y="2706093"/>
                  <a:pt x="1014104" y="2692232"/>
                  <a:pt x="950614" y="2716040"/>
                </a:cubicBezTo>
                <a:cubicBezTo>
                  <a:pt x="917604" y="2728419"/>
                  <a:pt x="861504" y="2730971"/>
                  <a:pt x="832919" y="2734147"/>
                </a:cubicBezTo>
                <a:cubicBezTo>
                  <a:pt x="680787" y="2777614"/>
                  <a:pt x="745051" y="2766173"/>
                  <a:pt x="461727" y="2743200"/>
                </a:cubicBezTo>
                <a:cubicBezTo>
                  <a:pt x="450882" y="2742321"/>
                  <a:pt x="444568" y="2729379"/>
                  <a:pt x="434567" y="2725093"/>
                </a:cubicBezTo>
                <a:cubicBezTo>
                  <a:pt x="423130" y="2720192"/>
                  <a:pt x="410424" y="2719058"/>
                  <a:pt x="398353" y="2716040"/>
                </a:cubicBezTo>
                <a:cubicBezTo>
                  <a:pt x="325364" y="2679545"/>
                  <a:pt x="400585" y="2720318"/>
                  <a:pt x="316872" y="2661719"/>
                </a:cubicBezTo>
                <a:cubicBezTo>
                  <a:pt x="302456" y="2651628"/>
                  <a:pt x="286526" y="2643885"/>
                  <a:pt x="271604" y="2634559"/>
                </a:cubicBezTo>
                <a:cubicBezTo>
                  <a:pt x="262377" y="2628792"/>
                  <a:pt x="253497" y="2622488"/>
                  <a:pt x="244444" y="2616452"/>
                </a:cubicBezTo>
                <a:cubicBezTo>
                  <a:pt x="238408" y="2607398"/>
                  <a:pt x="234031" y="2596985"/>
                  <a:pt x="226337" y="2589291"/>
                </a:cubicBezTo>
                <a:cubicBezTo>
                  <a:pt x="215667" y="2578621"/>
                  <a:pt x="198493" y="2574686"/>
                  <a:pt x="190123" y="2562131"/>
                </a:cubicBezTo>
                <a:cubicBezTo>
                  <a:pt x="179536" y="2546250"/>
                  <a:pt x="183468" y="2523079"/>
                  <a:pt x="172016" y="2507810"/>
                </a:cubicBezTo>
                <a:lnTo>
                  <a:pt x="117695" y="2435383"/>
                </a:lnTo>
                <a:cubicBezTo>
                  <a:pt x="111659" y="2402187"/>
                  <a:pt x="108281" y="2368395"/>
                  <a:pt x="99588" y="2335794"/>
                </a:cubicBezTo>
                <a:cubicBezTo>
                  <a:pt x="96111" y="2322754"/>
                  <a:pt x="86221" y="2312217"/>
                  <a:pt x="81482" y="2299581"/>
                </a:cubicBezTo>
                <a:cubicBezTo>
                  <a:pt x="77113" y="2287930"/>
                  <a:pt x="77330" y="2274804"/>
                  <a:pt x="72428" y="2263367"/>
                </a:cubicBezTo>
                <a:cubicBezTo>
                  <a:pt x="68142" y="2253366"/>
                  <a:pt x="59187" y="2245938"/>
                  <a:pt x="54321" y="2236206"/>
                </a:cubicBezTo>
                <a:cubicBezTo>
                  <a:pt x="47053" y="2221670"/>
                  <a:pt x="42250" y="2206028"/>
                  <a:pt x="36214" y="2190939"/>
                </a:cubicBezTo>
                <a:cubicBezTo>
                  <a:pt x="30178" y="2145672"/>
                  <a:pt x="24881" y="2100300"/>
                  <a:pt x="18107" y="2055137"/>
                </a:cubicBezTo>
                <a:cubicBezTo>
                  <a:pt x="15824" y="2039919"/>
                  <a:pt x="11088" y="2025123"/>
                  <a:pt x="9054" y="2009870"/>
                </a:cubicBezTo>
                <a:cubicBezTo>
                  <a:pt x="5046" y="1979807"/>
                  <a:pt x="3018" y="1949513"/>
                  <a:pt x="0" y="1919335"/>
                </a:cubicBezTo>
                <a:cubicBezTo>
                  <a:pt x="3018" y="1852943"/>
                  <a:pt x="1715" y="1786213"/>
                  <a:pt x="9054" y="1720159"/>
                </a:cubicBezTo>
                <a:cubicBezTo>
                  <a:pt x="10849" y="1704007"/>
                  <a:pt x="23219" y="1690657"/>
                  <a:pt x="27161" y="1674891"/>
                </a:cubicBezTo>
                <a:cubicBezTo>
                  <a:pt x="50934" y="1579799"/>
                  <a:pt x="14511" y="1640454"/>
                  <a:pt x="63375" y="1575303"/>
                </a:cubicBezTo>
                <a:cubicBezTo>
                  <a:pt x="66393" y="1560214"/>
                  <a:pt x="65546" y="1543799"/>
                  <a:pt x="72428" y="1530036"/>
                </a:cubicBezTo>
                <a:cubicBezTo>
                  <a:pt x="87026" y="1500839"/>
                  <a:pt x="126749" y="1448555"/>
                  <a:pt x="126749" y="1448555"/>
                </a:cubicBezTo>
                <a:cubicBezTo>
                  <a:pt x="136906" y="1418081"/>
                  <a:pt x="136007" y="1416509"/>
                  <a:pt x="153909" y="1385181"/>
                </a:cubicBezTo>
                <a:cubicBezTo>
                  <a:pt x="164503" y="1366642"/>
                  <a:pt x="187513" y="1337358"/>
                  <a:pt x="199177" y="1321806"/>
                </a:cubicBezTo>
                <a:cubicBezTo>
                  <a:pt x="205212" y="1303699"/>
                  <a:pt x="207463" y="1283851"/>
                  <a:pt x="217283" y="1267485"/>
                </a:cubicBezTo>
                <a:cubicBezTo>
                  <a:pt x="226066" y="1252847"/>
                  <a:pt x="243254" y="1244929"/>
                  <a:pt x="253497" y="1231272"/>
                </a:cubicBezTo>
                <a:cubicBezTo>
                  <a:pt x="261595" y="1220475"/>
                  <a:pt x="264908" y="1206776"/>
                  <a:pt x="271604" y="1195058"/>
                </a:cubicBezTo>
                <a:cubicBezTo>
                  <a:pt x="303674" y="1138935"/>
                  <a:pt x="277152" y="1199274"/>
                  <a:pt x="325925" y="1122630"/>
                </a:cubicBezTo>
                <a:cubicBezTo>
                  <a:pt x="341660" y="1097903"/>
                  <a:pt x="350611" y="1064016"/>
                  <a:pt x="371192" y="1041149"/>
                </a:cubicBezTo>
                <a:cubicBezTo>
                  <a:pt x="391178" y="1018943"/>
                  <a:pt x="419745" y="1003714"/>
                  <a:pt x="434567" y="977775"/>
                </a:cubicBezTo>
                <a:cubicBezTo>
                  <a:pt x="446638" y="956650"/>
                  <a:pt x="456183" y="933865"/>
                  <a:pt x="470781" y="914400"/>
                </a:cubicBezTo>
                <a:cubicBezTo>
                  <a:pt x="483584" y="897329"/>
                  <a:pt x="501996" y="885192"/>
                  <a:pt x="516048" y="869133"/>
                </a:cubicBezTo>
                <a:cubicBezTo>
                  <a:pt x="574900" y="801874"/>
                  <a:pt x="472334" y="891430"/>
                  <a:pt x="579422" y="805759"/>
                </a:cubicBezTo>
                <a:cubicBezTo>
                  <a:pt x="599879" y="744391"/>
                  <a:pt x="570987" y="817566"/>
                  <a:pt x="624689" y="742384"/>
                </a:cubicBezTo>
                <a:cubicBezTo>
                  <a:pt x="630236" y="734618"/>
                  <a:pt x="628196" y="722990"/>
                  <a:pt x="633743" y="715224"/>
                </a:cubicBezTo>
                <a:cubicBezTo>
                  <a:pt x="643666" y="701332"/>
                  <a:pt x="658715" y="691858"/>
                  <a:pt x="669957" y="679010"/>
                </a:cubicBezTo>
                <a:cubicBezTo>
                  <a:pt x="751244" y="586110"/>
                  <a:pt x="647037" y="692874"/>
                  <a:pt x="724278" y="615636"/>
                </a:cubicBezTo>
                <a:cubicBezTo>
                  <a:pt x="740187" y="567906"/>
                  <a:pt x="722816" y="606525"/>
                  <a:pt x="760491" y="561315"/>
                </a:cubicBezTo>
                <a:cubicBezTo>
                  <a:pt x="767457" y="552956"/>
                  <a:pt x="771369" y="542287"/>
                  <a:pt x="778598" y="534155"/>
                </a:cubicBezTo>
                <a:cubicBezTo>
                  <a:pt x="851759" y="451850"/>
                  <a:pt x="807619" y="505401"/>
                  <a:pt x="869133" y="452674"/>
                </a:cubicBezTo>
                <a:cubicBezTo>
                  <a:pt x="878854" y="444342"/>
                  <a:pt x="886457" y="433710"/>
                  <a:pt x="896293" y="425513"/>
                </a:cubicBezTo>
                <a:cubicBezTo>
                  <a:pt x="904652" y="418547"/>
                  <a:pt x="915095" y="414372"/>
                  <a:pt x="923454" y="407406"/>
                </a:cubicBezTo>
                <a:cubicBezTo>
                  <a:pt x="933290" y="399210"/>
                  <a:pt x="939961" y="387348"/>
                  <a:pt x="950614" y="380246"/>
                </a:cubicBezTo>
                <a:cubicBezTo>
                  <a:pt x="958555" y="374952"/>
                  <a:pt x="968721" y="374210"/>
                  <a:pt x="977775" y="371192"/>
                </a:cubicBezTo>
                <a:cubicBezTo>
                  <a:pt x="1029373" y="319594"/>
                  <a:pt x="977315" y="362336"/>
                  <a:pt x="1041149" y="334979"/>
                </a:cubicBezTo>
                <a:cubicBezTo>
                  <a:pt x="1051150" y="330693"/>
                  <a:pt x="1059082" y="322639"/>
                  <a:pt x="1068309" y="316872"/>
                </a:cubicBezTo>
                <a:cubicBezTo>
                  <a:pt x="1083231" y="307545"/>
                  <a:pt x="1097497" y="296858"/>
                  <a:pt x="1113577" y="289711"/>
                </a:cubicBezTo>
                <a:cubicBezTo>
                  <a:pt x="1124947" y="284658"/>
                  <a:pt x="1137719" y="283676"/>
                  <a:pt x="1149790" y="280658"/>
                </a:cubicBezTo>
                <a:cubicBezTo>
                  <a:pt x="1219385" y="234261"/>
                  <a:pt x="1182645" y="248022"/>
                  <a:pt x="1258432" y="235390"/>
                </a:cubicBezTo>
                <a:cubicBezTo>
                  <a:pt x="1267485" y="229355"/>
                  <a:pt x="1275404" y="221104"/>
                  <a:pt x="1285592" y="217284"/>
                </a:cubicBezTo>
                <a:cubicBezTo>
                  <a:pt x="1361505" y="188817"/>
                  <a:pt x="1301038" y="231081"/>
                  <a:pt x="1376127" y="190123"/>
                </a:cubicBezTo>
                <a:cubicBezTo>
                  <a:pt x="1395232" y="179702"/>
                  <a:pt x="1411425" y="164477"/>
                  <a:pt x="1430448" y="153909"/>
                </a:cubicBezTo>
                <a:cubicBezTo>
                  <a:pt x="1438790" y="149275"/>
                  <a:pt x="1448673" y="148207"/>
                  <a:pt x="1457608" y="144856"/>
                </a:cubicBezTo>
                <a:cubicBezTo>
                  <a:pt x="1472825" y="139150"/>
                  <a:pt x="1488340" y="134017"/>
                  <a:pt x="1502876" y="126749"/>
                </a:cubicBezTo>
                <a:cubicBezTo>
                  <a:pt x="1582655" y="86859"/>
                  <a:pt x="1446491" y="129528"/>
                  <a:pt x="1602464" y="90535"/>
                </a:cubicBezTo>
                <a:cubicBezTo>
                  <a:pt x="1682354" y="37274"/>
                  <a:pt x="1554663" y="118962"/>
                  <a:pt x="1683945" y="54321"/>
                </a:cubicBezTo>
                <a:cubicBezTo>
                  <a:pt x="1696016" y="48285"/>
                  <a:pt x="1707475" y="40826"/>
                  <a:pt x="1720159" y="36214"/>
                </a:cubicBezTo>
                <a:cubicBezTo>
                  <a:pt x="1725127" y="34407"/>
                  <a:pt x="1802073" y="12267"/>
                  <a:pt x="1819747" y="9054"/>
                </a:cubicBezTo>
                <a:cubicBezTo>
                  <a:pt x="1840742" y="5237"/>
                  <a:pt x="1861996" y="3018"/>
                  <a:pt x="1883121" y="0"/>
                </a:cubicBezTo>
                <a:cubicBezTo>
                  <a:pt x="1941871" y="2350"/>
                  <a:pt x="2072705" y="-4262"/>
                  <a:pt x="2154725" y="18107"/>
                </a:cubicBezTo>
                <a:cubicBezTo>
                  <a:pt x="2154762" y="18117"/>
                  <a:pt x="2222608" y="40735"/>
                  <a:pt x="2236206" y="45268"/>
                </a:cubicBezTo>
                <a:lnTo>
                  <a:pt x="2263367" y="54321"/>
                </a:lnTo>
                <a:cubicBezTo>
                  <a:pt x="2305593" y="82472"/>
                  <a:pt x="2279646" y="72428"/>
                  <a:pt x="2344848" y="72428"/>
                </a:cubicBezTo>
                <a:lnTo>
                  <a:pt x="2308634" y="36214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6" idx="3"/>
          </p:cNvCxnSpPr>
          <p:nvPr/>
        </p:nvCxnSpPr>
        <p:spPr>
          <a:xfrm flipH="1">
            <a:off x="3123456" y="1964604"/>
            <a:ext cx="2987641" cy="32593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10680" y="1779938"/>
                <a:ext cx="2194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680" y="1779938"/>
                <a:ext cx="219444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/>
          <p:cNvSpPr/>
          <p:nvPr/>
        </p:nvSpPr>
        <p:spPr>
          <a:xfrm>
            <a:off x="2041835" y="2688879"/>
            <a:ext cx="2584489" cy="2697933"/>
          </a:xfrm>
          <a:custGeom>
            <a:avLst/>
            <a:gdLst>
              <a:gd name="connsiteX0" fmla="*/ 1706302 w 2584489"/>
              <a:gd name="connsiteY0" fmla="*/ 72428 h 2697933"/>
              <a:gd name="connsiteX1" fmla="*/ 1706302 w 2584489"/>
              <a:gd name="connsiteY1" fmla="*/ 72428 h 2697933"/>
              <a:gd name="connsiteX2" fmla="*/ 1679142 w 2584489"/>
              <a:gd name="connsiteY2" fmla="*/ 181070 h 2697933"/>
              <a:gd name="connsiteX3" fmla="*/ 1661035 w 2584489"/>
              <a:gd name="connsiteY3" fmla="*/ 208230 h 2697933"/>
              <a:gd name="connsiteX4" fmla="*/ 1651982 w 2584489"/>
              <a:gd name="connsiteY4" fmla="*/ 271604 h 2697933"/>
              <a:gd name="connsiteX5" fmla="*/ 1661035 w 2584489"/>
              <a:gd name="connsiteY5" fmla="*/ 344032 h 2697933"/>
              <a:gd name="connsiteX6" fmla="*/ 1706302 w 2584489"/>
              <a:gd name="connsiteY6" fmla="*/ 389299 h 2697933"/>
              <a:gd name="connsiteX7" fmla="*/ 1733463 w 2584489"/>
              <a:gd name="connsiteY7" fmla="*/ 425513 h 2697933"/>
              <a:gd name="connsiteX8" fmla="*/ 1751570 w 2584489"/>
              <a:gd name="connsiteY8" fmla="*/ 461727 h 2697933"/>
              <a:gd name="connsiteX9" fmla="*/ 1805891 w 2584489"/>
              <a:gd name="connsiteY9" fmla="*/ 525101 h 2697933"/>
              <a:gd name="connsiteX10" fmla="*/ 1851158 w 2584489"/>
              <a:gd name="connsiteY10" fmla="*/ 624689 h 2697933"/>
              <a:gd name="connsiteX11" fmla="*/ 1878318 w 2584489"/>
              <a:gd name="connsiteY11" fmla="*/ 642796 h 2697933"/>
              <a:gd name="connsiteX12" fmla="*/ 1914532 w 2584489"/>
              <a:gd name="connsiteY12" fmla="*/ 697117 h 2697933"/>
              <a:gd name="connsiteX13" fmla="*/ 1932639 w 2584489"/>
              <a:gd name="connsiteY13" fmla="*/ 724277 h 2697933"/>
              <a:gd name="connsiteX14" fmla="*/ 1959799 w 2584489"/>
              <a:gd name="connsiteY14" fmla="*/ 742384 h 2697933"/>
              <a:gd name="connsiteX15" fmla="*/ 1996013 w 2584489"/>
              <a:gd name="connsiteY15" fmla="*/ 796705 h 2697933"/>
              <a:gd name="connsiteX16" fmla="*/ 2014120 w 2584489"/>
              <a:gd name="connsiteY16" fmla="*/ 823866 h 2697933"/>
              <a:gd name="connsiteX17" fmla="*/ 2023174 w 2584489"/>
              <a:gd name="connsiteY17" fmla="*/ 860079 h 2697933"/>
              <a:gd name="connsiteX18" fmla="*/ 2041281 w 2584489"/>
              <a:gd name="connsiteY18" fmla="*/ 896293 h 2697933"/>
              <a:gd name="connsiteX19" fmla="*/ 2032227 w 2584489"/>
              <a:gd name="connsiteY19" fmla="*/ 1068309 h 2697933"/>
              <a:gd name="connsiteX20" fmla="*/ 2005067 w 2584489"/>
              <a:gd name="connsiteY20" fmla="*/ 1077363 h 2697933"/>
              <a:gd name="connsiteX21" fmla="*/ 1968853 w 2584489"/>
              <a:gd name="connsiteY21" fmla="*/ 1086416 h 2697933"/>
              <a:gd name="connsiteX22" fmla="*/ 1941693 w 2584489"/>
              <a:gd name="connsiteY22" fmla="*/ 1113576 h 2697933"/>
              <a:gd name="connsiteX23" fmla="*/ 1923586 w 2584489"/>
              <a:gd name="connsiteY23" fmla="*/ 1149790 h 2697933"/>
              <a:gd name="connsiteX24" fmla="*/ 1896425 w 2584489"/>
              <a:gd name="connsiteY24" fmla="*/ 1167897 h 2697933"/>
              <a:gd name="connsiteX25" fmla="*/ 1833051 w 2584489"/>
              <a:gd name="connsiteY25" fmla="*/ 1204111 h 2697933"/>
              <a:gd name="connsiteX26" fmla="*/ 1805891 w 2584489"/>
              <a:gd name="connsiteY26" fmla="*/ 1222218 h 2697933"/>
              <a:gd name="connsiteX27" fmla="*/ 1751570 w 2584489"/>
              <a:gd name="connsiteY27" fmla="*/ 1240325 h 2697933"/>
              <a:gd name="connsiteX28" fmla="*/ 1416592 w 2584489"/>
              <a:gd name="connsiteY28" fmla="*/ 1222218 h 2697933"/>
              <a:gd name="connsiteX29" fmla="*/ 1353217 w 2584489"/>
              <a:gd name="connsiteY29" fmla="*/ 1186004 h 2697933"/>
              <a:gd name="connsiteX30" fmla="*/ 1326057 w 2584489"/>
              <a:gd name="connsiteY30" fmla="*/ 1167897 h 2697933"/>
              <a:gd name="connsiteX31" fmla="*/ 1298897 w 2584489"/>
              <a:gd name="connsiteY31" fmla="*/ 1140737 h 2697933"/>
              <a:gd name="connsiteX32" fmla="*/ 1262683 w 2584489"/>
              <a:gd name="connsiteY32" fmla="*/ 1122630 h 2697933"/>
              <a:gd name="connsiteX33" fmla="*/ 1199308 w 2584489"/>
              <a:gd name="connsiteY33" fmla="*/ 1077363 h 2697933"/>
              <a:gd name="connsiteX34" fmla="*/ 1099720 w 2584489"/>
              <a:gd name="connsiteY34" fmla="*/ 1013988 h 2697933"/>
              <a:gd name="connsiteX35" fmla="*/ 1045399 w 2584489"/>
              <a:gd name="connsiteY35" fmla="*/ 995881 h 2697933"/>
              <a:gd name="connsiteX36" fmla="*/ 1018239 w 2584489"/>
              <a:gd name="connsiteY36" fmla="*/ 977774 h 2697933"/>
              <a:gd name="connsiteX37" fmla="*/ 927704 w 2584489"/>
              <a:gd name="connsiteY37" fmla="*/ 959668 h 2697933"/>
              <a:gd name="connsiteX38" fmla="*/ 900544 w 2584489"/>
              <a:gd name="connsiteY38" fmla="*/ 950614 h 2697933"/>
              <a:gd name="connsiteX39" fmla="*/ 864330 w 2584489"/>
              <a:gd name="connsiteY39" fmla="*/ 941561 h 2697933"/>
              <a:gd name="connsiteX40" fmla="*/ 782849 w 2584489"/>
              <a:gd name="connsiteY40" fmla="*/ 914400 h 2697933"/>
              <a:gd name="connsiteX41" fmla="*/ 647047 w 2584489"/>
              <a:gd name="connsiteY41" fmla="*/ 896293 h 2697933"/>
              <a:gd name="connsiteX42" fmla="*/ 502192 w 2584489"/>
              <a:gd name="connsiteY42" fmla="*/ 869133 h 2697933"/>
              <a:gd name="connsiteX43" fmla="*/ 456924 w 2584489"/>
              <a:gd name="connsiteY43" fmla="*/ 860079 h 2697933"/>
              <a:gd name="connsiteX44" fmla="*/ 393550 w 2584489"/>
              <a:gd name="connsiteY44" fmla="*/ 841972 h 2697933"/>
              <a:gd name="connsiteX45" fmla="*/ 140053 w 2584489"/>
              <a:gd name="connsiteY45" fmla="*/ 851026 h 2697933"/>
              <a:gd name="connsiteX46" fmla="*/ 112893 w 2584489"/>
              <a:gd name="connsiteY46" fmla="*/ 869133 h 2697933"/>
              <a:gd name="connsiteX47" fmla="*/ 85732 w 2584489"/>
              <a:gd name="connsiteY47" fmla="*/ 878186 h 2697933"/>
              <a:gd name="connsiteX48" fmla="*/ 76679 w 2584489"/>
              <a:gd name="connsiteY48" fmla="*/ 905347 h 2697933"/>
              <a:gd name="connsiteX49" fmla="*/ 49518 w 2584489"/>
              <a:gd name="connsiteY49" fmla="*/ 923454 h 2697933"/>
              <a:gd name="connsiteX50" fmla="*/ 31411 w 2584489"/>
              <a:gd name="connsiteY50" fmla="*/ 950614 h 2697933"/>
              <a:gd name="connsiteX51" fmla="*/ 40465 w 2584489"/>
              <a:gd name="connsiteY51" fmla="*/ 1068309 h 2697933"/>
              <a:gd name="connsiteX52" fmla="*/ 58572 w 2584489"/>
              <a:gd name="connsiteY52" fmla="*/ 1122630 h 2697933"/>
              <a:gd name="connsiteX53" fmla="*/ 85732 w 2584489"/>
              <a:gd name="connsiteY53" fmla="*/ 1158844 h 2697933"/>
              <a:gd name="connsiteX54" fmla="*/ 121946 w 2584489"/>
              <a:gd name="connsiteY54" fmla="*/ 1213165 h 2697933"/>
              <a:gd name="connsiteX55" fmla="*/ 130999 w 2584489"/>
              <a:gd name="connsiteY55" fmla="*/ 1249378 h 2697933"/>
              <a:gd name="connsiteX56" fmla="*/ 167213 w 2584489"/>
              <a:gd name="connsiteY56" fmla="*/ 1303699 h 2697933"/>
              <a:gd name="connsiteX57" fmla="*/ 176267 w 2584489"/>
              <a:gd name="connsiteY57" fmla="*/ 1330860 h 2697933"/>
              <a:gd name="connsiteX58" fmla="*/ 203427 w 2584489"/>
              <a:gd name="connsiteY58" fmla="*/ 1367073 h 2697933"/>
              <a:gd name="connsiteX59" fmla="*/ 248695 w 2584489"/>
              <a:gd name="connsiteY59" fmla="*/ 1421394 h 2697933"/>
              <a:gd name="connsiteX60" fmla="*/ 293962 w 2584489"/>
              <a:gd name="connsiteY60" fmla="*/ 1484769 h 2697933"/>
              <a:gd name="connsiteX61" fmla="*/ 303015 w 2584489"/>
              <a:gd name="connsiteY61" fmla="*/ 1511929 h 2697933"/>
              <a:gd name="connsiteX62" fmla="*/ 339229 w 2584489"/>
              <a:gd name="connsiteY62" fmla="*/ 1557196 h 2697933"/>
              <a:gd name="connsiteX63" fmla="*/ 357336 w 2584489"/>
              <a:gd name="connsiteY63" fmla="*/ 1593410 h 2697933"/>
              <a:gd name="connsiteX64" fmla="*/ 393550 w 2584489"/>
              <a:gd name="connsiteY64" fmla="*/ 1647731 h 2697933"/>
              <a:gd name="connsiteX65" fmla="*/ 402603 w 2584489"/>
              <a:gd name="connsiteY65" fmla="*/ 1674891 h 2697933"/>
              <a:gd name="connsiteX66" fmla="*/ 429764 w 2584489"/>
              <a:gd name="connsiteY66" fmla="*/ 1711105 h 2697933"/>
              <a:gd name="connsiteX67" fmla="*/ 447871 w 2584489"/>
              <a:gd name="connsiteY67" fmla="*/ 1783533 h 2697933"/>
              <a:gd name="connsiteX68" fmla="*/ 456924 w 2584489"/>
              <a:gd name="connsiteY68" fmla="*/ 1810693 h 2697933"/>
              <a:gd name="connsiteX69" fmla="*/ 447871 w 2584489"/>
              <a:gd name="connsiteY69" fmla="*/ 1865014 h 2697933"/>
              <a:gd name="connsiteX70" fmla="*/ 393550 w 2584489"/>
              <a:gd name="connsiteY70" fmla="*/ 1919335 h 2697933"/>
              <a:gd name="connsiteX71" fmla="*/ 348283 w 2584489"/>
              <a:gd name="connsiteY71" fmla="*/ 1973656 h 2697933"/>
              <a:gd name="connsiteX72" fmla="*/ 321122 w 2584489"/>
              <a:gd name="connsiteY72" fmla="*/ 2009870 h 2697933"/>
              <a:gd name="connsiteX73" fmla="*/ 284908 w 2584489"/>
              <a:gd name="connsiteY73" fmla="*/ 2027976 h 2697933"/>
              <a:gd name="connsiteX74" fmla="*/ 266801 w 2584489"/>
              <a:gd name="connsiteY74" fmla="*/ 2055137 h 2697933"/>
              <a:gd name="connsiteX75" fmla="*/ 203427 w 2584489"/>
              <a:gd name="connsiteY75" fmla="*/ 2118511 h 2697933"/>
              <a:gd name="connsiteX76" fmla="*/ 185320 w 2584489"/>
              <a:gd name="connsiteY76" fmla="*/ 2145671 h 2697933"/>
              <a:gd name="connsiteX77" fmla="*/ 158160 w 2584489"/>
              <a:gd name="connsiteY77" fmla="*/ 2163778 h 2697933"/>
              <a:gd name="connsiteX78" fmla="*/ 103839 w 2584489"/>
              <a:gd name="connsiteY78" fmla="*/ 2181885 h 2697933"/>
              <a:gd name="connsiteX79" fmla="*/ 13304 w 2584489"/>
              <a:gd name="connsiteY79" fmla="*/ 2245260 h 2697933"/>
              <a:gd name="connsiteX80" fmla="*/ 4251 w 2584489"/>
              <a:gd name="connsiteY80" fmla="*/ 2272420 h 2697933"/>
              <a:gd name="connsiteX81" fmla="*/ 40465 w 2584489"/>
              <a:gd name="connsiteY81" fmla="*/ 2444436 h 2697933"/>
              <a:gd name="connsiteX82" fmla="*/ 67625 w 2584489"/>
              <a:gd name="connsiteY82" fmla="*/ 2453489 h 2697933"/>
              <a:gd name="connsiteX83" fmla="*/ 130999 w 2584489"/>
              <a:gd name="connsiteY83" fmla="*/ 2525917 h 2697933"/>
              <a:gd name="connsiteX84" fmla="*/ 185320 w 2584489"/>
              <a:gd name="connsiteY84" fmla="*/ 2571184 h 2697933"/>
              <a:gd name="connsiteX85" fmla="*/ 212481 w 2584489"/>
              <a:gd name="connsiteY85" fmla="*/ 2598345 h 2697933"/>
              <a:gd name="connsiteX86" fmla="*/ 275855 w 2584489"/>
              <a:gd name="connsiteY86" fmla="*/ 2634559 h 2697933"/>
              <a:gd name="connsiteX87" fmla="*/ 303015 w 2584489"/>
              <a:gd name="connsiteY87" fmla="*/ 2643612 h 2697933"/>
              <a:gd name="connsiteX88" fmla="*/ 357336 w 2584489"/>
              <a:gd name="connsiteY88" fmla="*/ 2670772 h 2697933"/>
              <a:gd name="connsiteX89" fmla="*/ 520298 w 2584489"/>
              <a:gd name="connsiteY89" fmla="*/ 2697933 h 2697933"/>
              <a:gd name="connsiteX90" fmla="*/ 963918 w 2584489"/>
              <a:gd name="connsiteY90" fmla="*/ 2688879 h 2697933"/>
              <a:gd name="connsiteX91" fmla="*/ 991079 w 2584489"/>
              <a:gd name="connsiteY91" fmla="*/ 2670772 h 2697933"/>
              <a:gd name="connsiteX92" fmla="*/ 1054453 w 2584489"/>
              <a:gd name="connsiteY92" fmla="*/ 2652666 h 2697933"/>
              <a:gd name="connsiteX93" fmla="*/ 1108774 w 2584489"/>
              <a:gd name="connsiteY93" fmla="*/ 2616452 h 2697933"/>
              <a:gd name="connsiteX94" fmla="*/ 1190255 w 2584489"/>
              <a:gd name="connsiteY94" fmla="*/ 2589291 h 2697933"/>
              <a:gd name="connsiteX95" fmla="*/ 1244576 w 2584489"/>
              <a:gd name="connsiteY95" fmla="*/ 2571184 h 2697933"/>
              <a:gd name="connsiteX96" fmla="*/ 1298897 w 2584489"/>
              <a:gd name="connsiteY96" fmla="*/ 2562131 h 2697933"/>
              <a:gd name="connsiteX97" fmla="*/ 1380378 w 2584489"/>
              <a:gd name="connsiteY97" fmla="*/ 2534971 h 2697933"/>
              <a:gd name="connsiteX98" fmla="*/ 1443752 w 2584489"/>
              <a:gd name="connsiteY98" fmla="*/ 2516864 h 2697933"/>
              <a:gd name="connsiteX99" fmla="*/ 1751570 w 2584489"/>
              <a:gd name="connsiteY99" fmla="*/ 2498757 h 2697933"/>
              <a:gd name="connsiteX100" fmla="*/ 1833051 w 2584489"/>
              <a:gd name="connsiteY100" fmla="*/ 2471596 h 2697933"/>
              <a:gd name="connsiteX101" fmla="*/ 1896425 w 2584489"/>
              <a:gd name="connsiteY101" fmla="*/ 2444436 h 2697933"/>
              <a:gd name="connsiteX102" fmla="*/ 1959799 w 2584489"/>
              <a:gd name="connsiteY102" fmla="*/ 2408222 h 2697933"/>
              <a:gd name="connsiteX103" fmla="*/ 1986960 w 2584489"/>
              <a:gd name="connsiteY103" fmla="*/ 2390115 h 2697933"/>
              <a:gd name="connsiteX104" fmla="*/ 2068441 w 2584489"/>
              <a:gd name="connsiteY104" fmla="*/ 2353901 h 2697933"/>
              <a:gd name="connsiteX105" fmla="*/ 2131815 w 2584489"/>
              <a:gd name="connsiteY105" fmla="*/ 2290527 h 2697933"/>
              <a:gd name="connsiteX106" fmla="*/ 2195190 w 2584489"/>
              <a:gd name="connsiteY106" fmla="*/ 2236206 h 2697933"/>
              <a:gd name="connsiteX107" fmla="*/ 2267617 w 2584489"/>
              <a:gd name="connsiteY107" fmla="*/ 2181885 h 2697933"/>
              <a:gd name="connsiteX108" fmla="*/ 2276671 w 2584489"/>
              <a:gd name="connsiteY108" fmla="*/ 2154725 h 2697933"/>
              <a:gd name="connsiteX109" fmla="*/ 2303831 w 2584489"/>
              <a:gd name="connsiteY109" fmla="*/ 2136618 h 2697933"/>
              <a:gd name="connsiteX110" fmla="*/ 2376259 w 2584489"/>
              <a:gd name="connsiteY110" fmla="*/ 2073244 h 2697933"/>
              <a:gd name="connsiteX111" fmla="*/ 2412473 w 2584489"/>
              <a:gd name="connsiteY111" fmla="*/ 2009870 h 2697933"/>
              <a:gd name="connsiteX112" fmla="*/ 2448687 w 2584489"/>
              <a:gd name="connsiteY112" fmla="*/ 1964602 h 2697933"/>
              <a:gd name="connsiteX113" fmla="*/ 2484900 w 2584489"/>
              <a:gd name="connsiteY113" fmla="*/ 1946495 h 2697933"/>
              <a:gd name="connsiteX114" fmla="*/ 2512061 w 2584489"/>
              <a:gd name="connsiteY114" fmla="*/ 1602464 h 2697933"/>
              <a:gd name="connsiteX115" fmla="*/ 2557328 w 2584489"/>
              <a:gd name="connsiteY115" fmla="*/ 1475715 h 2697933"/>
              <a:gd name="connsiteX116" fmla="*/ 2575435 w 2584489"/>
              <a:gd name="connsiteY116" fmla="*/ 1448555 h 2697933"/>
              <a:gd name="connsiteX117" fmla="*/ 2584489 w 2584489"/>
              <a:gd name="connsiteY117" fmla="*/ 1348967 h 2697933"/>
              <a:gd name="connsiteX118" fmla="*/ 2575435 w 2584489"/>
              <a:gd name="connsiteY118" fmla="*/ 1050202 h 2697933"/>
              <a:gd name="connsiteX119" fmla="*/ 2566382 w 2584489"/>
              <a:gd name="connsiteY119" fmla="*/ 1023042 h 2697933"/>
              <a:gd name="connsiteX120" fmla="*/ 2548275 w 2584489"/>
              <a:gd name="connsiteY120" fmla="*/ 995881 h 2697933"/>
              <a:gd name="connsiteX121" fmla="*/ 2530168 w 2584489"/>
              <a:gd name="connsiteY121" fmla="*/ 769545 h 2697933"/>
              <a:gd name="connsiteX122" fmla="*/ 2512061 w 2584489"/>
              <a:gd name="connsiteY122" fmla="*/ 733331 h 2697933"/>
              <a:gd name="connsiteX123" fmla="*/ 2503007 w 2584489"/>
              <a:gd name="connsiteY123" fmla="*/ 669957 h 2697933"/>
              <a:gd name="connsiteX124" fmla="*/ 2493954 w 2584489"/>
              <a:gd name="connsiteY124" fmla="*/ 588475 h 2697933"/>
              <a:gd name="connsiteX125" fmla="*/ 2475847 w 2584489"/>
              <a:gd name="connsiteY125" fmla="*/ 552262 h 2697933"/>
              <a:gd name="connsiteX126" fmla="*/ 2457740 w 2584489"/>
              <a:gd name="connsiteY126" fmla="*/ 488887 h 2697933"/>
              <a:gd name="connsiteX127" fmla="*/ 2448687 w 2584489"/>
              <a:gd name="connsiteY127" fmla="*/ 461727 h 2697933"/>
              <a:gd name="connsiteX128" fmla="*/ 2439633 w 2584489"/>
              <a:gd name="connsiteY128" fmla="*/ 416460 h 2697933"/>
              <a:gd name="connsiteX129" fmla="*/ 2403419 w 2584489"/>
              <a:gd name="connsiteY129" fmla="*/ 262551 h 2697933"/>
              <a:gd name="connsiteX130" fmla="*/ 2394366 w 2584489"/>
              <a:gd name="connsiteY130" fmla="*/ 199176 h 2697933"/>
              <a:gd name="connsiteX131" fmla="*/ 2349098 w 2584489"/>
              <a:gd name="connsiteY131" fmla="*/ 117695 h 2697933"/>
              <a:gd name="connsiteX132" fmla="*/ 2330992 w 2584489"/>
              <a:gd name="connsiteY132" fmla="*/ 90535 h 2697933"/>
              <a:gd name="connsiteX133" fmla="*/ 2258564 w 2584489"/>
              <a:gd name="connsiteY133" fmla="*/ 72428 h 2697933"/>
              <a:gd name="connsiteX134" fmla="*/ 2186136 w 2584489"/>
              <a:gd name="connsiteY134" fmla="*/ 36214 h 2697933"/>
              <a:gd name="connsiteX135" fmla="*/ 2131815 w 2584489"/>
              <a:gd name="connsiteY135" fmla="*/ 18107 h 2697933"/>
              <a:gd name="connsiteX136" fmla="*/ 2104655 w 2584489"/>
              <a:gd name="connsiteY136" fmla="*/ 9054 h 2697933"/>
              <a:gd name="connsiteX137" fmla="*/ 2059388 w 2584489"/>
              <a:gd name="connsiteY137" fmla="*/ 0 h 2697933"/>
              <a:gd name="connsiteX138" fmla="*/ 1778730 w 2584489"/>
              <a:gd name="connsiteY138" fmla="*/ 9054 h 2697933"/>
              <a:gd name="connsiteX139" fmla="*/ 1751570 w 2584489"/>
              <a:gd name="connsiteY139" fmla="*/ 27161 h 2697933"/>
              <a:gd name="connsiteX140" fmla="*/ 1733463 w 2584489"/>
              <a:gd name="connsiteY140" fmla="*/ 54321 h 2697933"/>
              <a:gd name="connsiteX141" fmla="*/ 1724409 w 2584489"/>
              <a:gd name="connsiteY141" fmla="*/ 81481 h 2697933"/>
              <a:gd name="connsiteX142" fmla="*/ 1706302 w 2584489"/>
              <a:gd name="connsiteY142" fmla="*/ 72428 h 269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584489" h="2697933">
                <a:moveTo>
                  <a:pt x="1706302" y="72428"/>
                </a:moveTo>
                <a:lnTo>
                  <a:pt x="1706302" y="72428"/>
                </a:lnTo>
                <a:cubicBezTo>
                  <a:pt x="1697249" y="108642"/>
                  <a:pt x="1690946" y="145657"/>
                  <a:pt x="1679142" y="181070"/>
                </a:cubicBezTo>
                <a:cubicBezTo>
                  <a:pt x="1675701" y="191392"/>
                  <a:pt x="1664162" y="197808"/>
                  <a:pt x="1661035" y="208230"/>
                </a:cubicBezTo>
                <a:cubicBezTo>
                  <a:pt x="1654903" y="228669"/>
                  <a:pt x="1655000" y="250479"/>
                  <a:pt x="1651982" y="271604"/>
                </a:cubicBezTo>
                <a:cubicBezTo>
                  <a:pt x="1655000" y="295747"/>
                  <a:pt x="1654633" y="320559"/>
                  <a:pt x="1661035" y="344032"/>
                </a:cubicBezTo>
                <a:cubicBezTo>
                  <a:pt x="1670088" y="377226"/>
                  <a:pt x="1685178" y="368175"/>
                  <a:pt x="1706302" y="389299"/>
                </a:cubicBezTo>
                <a:cubicBezTo>
                  <a:pt x="1716972" y="399969"/>
                  <a:pt x="1725466" y="412717"/>
                  <a:pt x="1733463" y="425513"/>
                </a:cubicBezTo>
                <a:cubicBezTo>
                  <a:pt x="1740616" y="436958"/>
                  <a:pt x="1744417" y="450282"/>
                  <a:pt x="1751570" y="461727"/>
                </a:cubicBezTo>
                <a:cubicBezTo>
                  <a:pt x="1770929" y="492701"/>
                  <a:pt x="1781199" y="500409"/>
                  <a:pt x="1805891" y="525101"/>
                </a:cubicBezTo>
                <a:cubicBezTo>
                  <a:pt x="1815301" y="553334"/>
                  <a:pt x="1833806" y="613121"/>
                  <a:pt x="1851158" y="624689"/>
                </a:cubicBezTo>
                <a:lnTo>
                  <a:pt x="1878318" y="642796"/>
                </a:lnTo>
                <a:lnTo>
                  <a:pt x="1914532" y="697117"/>
                </a:lnTo>
                <a:cubicBezTo>
                  <a:pt x="1920568" y="706170"/>
                  <a:pt x="1923586" y="718241"/>
                  <a:pt x="1932639" y="724277"/>
                </a:cubicBezTo>
                <a:lnTo>
                  <a:pt x="1959799" y="742384"/>
                </a:lnTo>
                <a:lnTo>
                  <a:pt x="1996013" y="796705"/>
                </a:lnTo>
                <a:lnTo>
                  <a:pt x="2014120" y="823866"/>
                </a:lnTo>
                <a:cubicBezTo>
                  <a:pt x="2017138" y="835937"/>
                  <a:pt x="2018805" y="848429"/>
                  <a:pt x="2023174" y="860079"/>
                </a:cubicBezTo>
                <a:cubicBezTo>
                  <a:pt x="2027913" y="872716"/>
                  <a:pt x="2040695" y="882810"/>
                  <a:pt x="2041281" y="896293"/>
                </a:cubicBezTo>
                <a:cubicBezTo>
                  <a:pt x="2043775" y="953657"/>
                  <a:pt x="2043488" y="1012006"/>
                  <a:pt x="2032227" y="1068309"/>
                </a:cubicBezTo>
                <a:cubicBezTo>
                  <a:pt x="2030355" y="1077667"/>
                  <a:pt x="2014243" y="1074741"/>
                  <a:pt x="2005067" y="1077363"/>
                </a:cubicBezTo>
                <a:cubicBezTo>
                  <a:pt x="1993103" y="1080781"/>
                  <a:pt x="1980924" y="1083398"/>
                  <a:pt x="1968853" y="1086416"/>
                </a:cubicBezTo>
                <a:cubicBezTo>
                  <a:pt x="1959800" y="1095469"/>
                  <a:pt x="1949135" y="1103157"/>
                  <a:pt x="1941693" y="1113576"/>
                </a:cubicBezTo>
                <a:cubicBezTo>
                  <a:pt x="1933849" y="1124558"/>
                  <a:pt x="1932226" y="1139422"/>
                  <a:pt x="1923586" y="1149790"/>
                </a:cubicBezTo>
                <a:cubicBezTo>
                  <a:pt x="1916620" y="1158149"/>
                  <a:pt x="1905279" y="1161572"/>
                  <a:pt x="1896425" y="1167897"/>
                </a:cubicBezTo>
                <a:cubicBezTo>
                  <a:pt x="1848465" y="1202154"/>
                  <a:pt x="1877127" y="1189420"/>
                  <a:pt x="1833051" y="1204111"/>
                </a:cubicBezTo>
                <a:cubicBezTo>
                  <a:pt x="1823998" y="1210147"/>
                  <a:pt x="1815834" y="1217799"/>
                  <a:pt x="1805891" y="1222218"/>
                </a:cubicBezTo>
                <a:cubicBezTo>
                  <a:pt x="1788450" y="1229970"/>
                  <a:pt x="1751570" y="1240325"/>
                  <a:pt x="1751570" y="1240325"/>
                </a:cubicBezTo>
                <a:cubicBezTo>
                  <a:pt x="1639911" y="1234289"/>
                  <a:pt x="1528101" y="1230581"/>
                  <a:pt x="1416592" y="1222218"/>
                </a:cubicBezTo>
                <a:cubicBezTo>
                  <a:pt x="1390325" y="1220248"/>
                  <a:pt x="1373018" y="1200148"/>
                  <a:pt x="1353217" y="1186004"/>
                </a:cubicBezTo>
                <a:cubicBezTo>
                  <a:pt x="1344363" y="1179680"/>
                  <a:pt x="1334416" y="1174863"/>
                  <a:pt x="1326057" y="1167897"/>
                </a:cubicBezTo>
                <a:cubicBezTo>
                  <a:pt x="1316221" y="1159700"/>
                  <a:pt x="1309316" y="1148179"/>
                  <a:pt x="1298897" y="1140737"/>
                </a:cubicBezTo>
                <a:cubicBezTo>
                  <a:pt x="1287915" y="1132893"/>
                  <a:pt x="1273480" y="1130728"/>
                  <a:pt x="1262683" y="1122630"/>
                </a:cubicBezTo>
                <a:cubicBezTo>
                  <a:pt x="1193945" y="1071077"/>
                  <a:pt x="1257074" y="1096617"/>
                  <a:pt x="1199308" y="1077363"/>
                </a:cubicBezTo>
                <a:cubicBezTo>
                  <a:pt x="1167585" y="1053570"/>
                  <a:pt x="1136967" y="1028887"/>
                  <a:pt x="1099720" y="1013988"/>
                </a:cubicBezTo>
                <a:cubicBezTo>
                  <a:pt x="1081999" y="1006899"/>
                  <a:pt x="1061280" y="1006468"/>
                  <a:pt x="1045399" y="995881"/>
                </a:cubicBezTo>
                <a:cubicBezTo>
                  <a:pt x="1036346" y="989845"/>
                  <a:pt x="1028639" y="980974"/>
                  <a:pt x="1018239" y="977774"/>
                </a:cubicBezTo>
                <a:cubicBezTo>
                  <a:pt x="988824" y="968723"/>
                  <a:pt x="956900" y="969401"/>
                  <a:pt x="927704" y="959668"/>
                </a:cubicBezTo>
                <a:cubicBezTo>
                  <a:pt x="918651" y="956650"/>
                  <a:pt x="909720" y="953236"/>
                  <a:pt x="900544" y="950614"/>
                </a:cubicBezTo>
                <a:cubicBezTo>
                  <a:pt x="888580" y="947196"/>
                  <a:pt x="876134" y="945496"/>
                  <a:pt x="864330" y="941561"/>
                </a:cubicBezTo>
                <a:cubicBezTo>
                  <a:pt x="813063" y="924472"/>
                  <a:pt x="830578" y="923078"/>
                  <a:pt x="782849" y="914400"/>
                </a:cubicBezTo>
                <a:cubicBezTo>
                  <a:pt x="738015" y="906248"/>
                  <a:pt x="692048" y="903043"/>
                  <a:pt x="647047" y="896293"/>
                </a:cubicBezTo>
                <a:cubicBezTo>
                  <a:pt x="472536" y="870116"/>
                  <a:pt x="592186" y="889132"/>
                  <a:pt x="502192" y="869133"/>
                </a:cubicBezTo>
                <a:cubicBezTo>
                  <a:pt x="487170" y="865795"/>
                  <a:pt x="471853" y="863811"/>
                  <a:pt x="456924" y="860079"/>
                </a:cubicBezTo>
                <a:cubicBezTo>
                  <a:pt x="435610" y="854750"/>
                  <a:pt x="414675" y="848008"/>
                  <a:pt x="393550" y="841972"/>
                </a:cubicBezTo>
                <a:cubicBezTo>
                  <a:pt x="309051" y="844990"/>
                  <a:pt x="224213" y="842881"/>
                  <a:pt x="140053" y="851026"/>
                </a:cubicBezTo>
                <a:cubicBezTo>
                  <a:pt x="129223" y="852074"/>
                  <a:pt x="122625" y="864267"/>
                  <a:pt x="112893" y="869133"/>
                </a:cubicBezTo>
                <a:cubicBezTo>
                  <a:pt x="104357" y="873401"/>
                  <a:pt x="94786" y="875168"/>
                  <a:pt x="85732" y="878186"/>
                </a:cubicBezTo>
                <a:cubicBezTo>
                  <a:pt x="82714" y="887240"/>
                  <a:pt x="82641" y="897895"/>
                  <a:pt x="76679" y="905347"/>
                </a:cubicBezTo>
                <a:cubicBezTo>
                  <a:pt x="69882" y="913844"/>
                  <a:pt x="57212" y="915760"/>
                  <a:pt x="49518" y="923454"/>
                </a:cubicBezTo>
                <a:cubicBezTo>
                  <a:pt x="41824" y="931148"/>
                  <a:pt x="37447" y="941561"/>
                  <a:pt x="31411" y="950614"/>
                </a:cubicBezTo>
                <a:cubicBezTo>
                  <a:pt x="13511" y="1004316"/>
                  <a:pt x="17632" y="976979"/>
                  <a:pt x="40465" y="1068309"/>
                </a:cubicBezTo>
                <a:cubicBezTo>
                  <a:pt x="45094" y="1086826"/>
                  <a:pt x="47120" y="1107361"/>
                  <a:pt x="58572" y="1122630"/>
                </a:cubicBezTo>
                <a:cubicBezTo>
                  <a:pt x="67625" y="1134701"/>
                  <a:pt x="77079" y="1146483"/>
                  <a:pt x="85732" y="1158844"/>
                </a:cubicBezTo>
                <a:cubicBezTo>
                  <a:pt x="98212" y="1176672"/>
                  <a:pt x="121946" y="1213165"/>
                  <a:pt x="121946" y="1213165"/>
                </a:cubicBezTo>
                <a:cubicBezTo>
                  <a:pt x="124964" y="1225236"/>
                  <a:pt x="125435" y="1238249"/>
                  <a:pt x="130999" y="1249378"/>
                </a:cubicBezTo>
                <a:cubicBezTo>
                  <a:pt x="140731" y="1268842"/>
                  <a:pt x="160331" y="1283054"/>
                  <a:pt x="167213" y="1303699"/>
                </a:cubicBezTo>
                <a:cubicBezTo>
                  <a:pt x="170231" y="1312753"/>
                  <a:pt x="171532" y="1322574"/>
                  <a:pt x="176267" y="1330860"/>
                </a:cubicBezTo>
                <a:cubicBezTo>
                  <a:pt x="183753" y="1343961"/>
                  <a:pt x="194657" y="1354795"/>
                  <a:pt x="203427" y="1367073"/>
                </a:cubicBezTo>
                <a:cubicBezTo>
                  <a:pt x="234939" y="1411190"/>
                  <a:pt x="206423" y="1379124"/>
                  <a:pt x="248695" y="1421394"/>
                </a:cubicBezTo>
                <a:cubicBezTo>
                  <a:pt x="311207" y="1546424"/>
                  <a:pt x="220562" y="1374669"/>
                  <a:pt x="293962" y="1484769"/>
                </a:cubicBezTo>
                <a:cubicBezTo>
                  <a:pt x="299256" y="1492709"/>
                  <a:pt x="297957" y="1503837"/>
                  <a:pt x="303015" y="1511929"/>
                </a:cubicBezTo>
                <a:cubicBezTo>
                  <a:pt x="313256" y="1528315"/>
                  <a:pt x="328510" y="1541118"/>
                  <a:pt x="339229" y="1557196"/>
                </a:cubicBezTo>
                <a:cubicBezTo>
                  <a:pt x="346715" y="1568425"/>
                  <a:pt x="350392" y="1581837"/>
                  <a:pt x="357336" y="1593410"/>
                </a:cubicBezTo>
                <a:cubicBezTo>
                  <a:pt x="368532" y="1612071"/>
                  <a:pt x="393550" y="1647731"/>
                  <a:pt x="393550" y="1647731"/>
                </a:cubicBezTo>
                <a:cubicBezTo>
                  <a:pt x="396568" y="1656784"/>
                  <a:pt x="397868" y="1666605"/>
                  <a:pt x="402603" y="1674891"/>
                </a:cubicBezTo>
                <a:cubicBezTo>
                  <a:pt x="410089" y="1687992"/>
                  <a:pt x="423960" y="1697176"/>
                  <a:pt x="429764" y="1711105"/>
                </a:cubicBezTo>
                <a:cubicBezTo>
                  <a:pt x="439336" y="1734076"/>
                  <a:pt x="440002" y="1759924"/>
                  <a:pt x="447871" y="1783533"/>
                </a:cubicBezTo>
                <a:lnTo>
                  <a:pt x="456924" y="1810693"/>
                </a:lnTo>
                <a:cubicBezTo>
                  <a:pt x="453906" y="1828800"/>
                  <a:pt x="457120" y="1849158"/>
                  <a:pt x="447871" y="1865014"/>
                </a:cubicBezTo>
                <a:cubicBezTo>
                  <a:pt x="434968" y="1887133"/>
                  <a:pt x="407754" y="1898029"/>
                  <a:pt x="393550" y="1919335"/>
                </a:cubicBezTo>
                <a:cubicBezTo>
                  <a:pt x="353532" y="1979361"/>
                  <a:pt x="400563" y="1912663"/>
                  <a:pt x="348283" y="1973656"/>
                </a:cubicBezTo>
                <a:cubicBezTo>
                  <a:pt x="338463" y="1985113"/>
                  <a:pt x="332579" y="2000050"/>
                  <a:pt x="321122" y="2009870"/>
                </a:cubicBezTo>
                <a:cubicBezTo>
                  <a:pt x="310875" y="2018653"/>
                  <a:pt x="296979" y="2021941"/>
                  <a:pt x="284908" y="2027976"/>
                </a:cubicBezTo>
                <a:cubicBezTo>
                  <a:pt x="278872" y="2037030"/>
                  <a:pt x="274080" y="2047049"/>
                  <a:pt x="266801" y="2055137"/>
                </a:cubicBezTo>
                <a:cubicBezTo>
                  <a:pt x="246816" y="2077343"/>
                  <a:pt x="219999" y="2093654"/>
                  <a:pt x="203427" y="2118511"/>
                </a:cubicBezTo>
                <a:cubicBezTo>
                  <a:pt x="197391" y="2127564"/>
                  <a:pt x="193014" y="2137977"/>
                  <a:pt x="185320" y="2145671"/>
                </a:cubicBezTo>
                <a:cubicBezTo>
                  <a:pt x="177626" y="2153365"/>
                  <a:pt x="168103" y="2159359"/>
                  <a:pt x="158160" y="2163778"/>
                </a:cubicBezTo>
                <a:cubicBezTo>
                  <a:pt x="140719" y="2171530"/>
                  <a:pt x="103839" y="2181885"/>
                  <a:pt x="103839" y="2181885"/>
                </a:cubicBezTo>
                <a:cubicBezTo>
                  <a:pt x="36963" y="2226469"/>
                  <a:pt x="66927" y="2205042"/>
                  <a:pt x="13304" y="2245260"/>
                </a:cubicBezTo>
                <a:cubicBezTo>
                  <a:pt x="10286" y="2254313"/>
                  <a:pt x="4251" y="2262877"/>
                  <a:pt x="4251" y="2272420"/>
                </a:cubicBezTo>
                <a:cubicBezTo>
                  <a:pt x="4251" y="2346190"/>
                  <a:pt x="-18298" y="2405261"/>
                  <a:pt x="40465" y="2444436"/>
                </a:cubicBezTo>
                <a:cubicBezTo>
                  <a:pt x="48405" y="2449730"/>
                  <a:pt x="58572" y="2450471"/>
                  <a:pt x="67625" y="2453489"/>
                </a:cubicBezTo>
                <a:cubicBezTo>
                  <a:pt x="144587" y="2504796"/>
                  <a:pt x="25363" y="2420285"/>
                  <a:pt x="130999" y="2525917"/>
                </a:cubicBezTo>
                <a:cubicBezTo>
                  <a:pt x="210361" y="2605276"/>
                  <a:pt x="109684" y="2508153"/>
                  <a:pt x="185320" y="2571184"/>
                </a:cubicBezTo>
                <a:cubicBezTo>
                  <a:pt x="195156" y="2579381"/>
                  <a:pt x="202645" y="2590148"/>
                  <a:pt x="212481" y="2598345"/>
                </a:cubicBezTo>
                <a:cubicBezTo>
                  <a:pt x="228527" y="2611717"/>
                  <a:pt x="257623" y="2626745"/>
                  <a:pt x="275855" y="2634559"/>
                </a:cubicBezTo>
                <a:cubicBezTo>
                  <a:pt x="284626" y="2638318"/>
                  <a:pt x="294294" y="2639736"/>
                  <a:pt x="303015" y="2643612"/>
                </a:cubicBezTo>
                <a:cubicBezTo>
                  <a:pt x="321514" y="2651834"/>
                  <a:pt x="338271" y="2663963"/>
                  <a:pt x="357336" y="2670772"/>
                </a:cubicBezTo>
                <a:cubicBezTo>
                  <a:pt x="416749" y="2691991"/>
                  <a:pt x="456722" y="2691575"/>
                  <a:pt x="520298" y="2697933"/>
                </a:cubicBezTo>
                <a:cubicBezTo>
                  <a:pt x="668171" y="2694915"/>
                  <a:pt x="816259" y="2697398"/>
                  <a:pt x="963918" y="2688879"/>
                </a:cubicBezTo>
                <a:cubicBezTo>
                  <a:pt x="974781" y="2688252"/>
                  <a:pt x="981347" y="2675638"/>
                  <a:pt x="991079" y="2670772"/>
                </a:cubicBezTo>
                <a:cubicBezTo>
                  <a:pt x="1004067" y="2664278"/>
                  <a:pt x="1042850" y="2655566"/>
                  <a:pt x="1054453" y="2652666"/>
                </a:cubicBezTo>
                <a:cubicBezTo>
                  <a:pt x="1072560" y="2640595"/>
                  <a:pt x="1088129" y="2623334"/>
                  <a:pt x="1108774" y="2616452"/>
                </a:cubicBezTo>
                <a:lnTo>
                  <a:pt x="1190255" y="2589291"/>
                </a:lnTo>
                <a:cubicBezTo>
                  <a:pt x="1208362" y="2583255"/>
                  <a:pt x="1225749" y="2574322"/>
                  <a:pt x="1244576" y="2571184"/>
                </a:cubicBezTo>
                <a:lnTo>
                  <a:pt x="1298897" y="2562131"/>
                </a:lnTo>
                <a:cubicBezTo>
                  <a:pt x="1359137" y="2532010"/>
                  <a:pt x="1310173" y="2552522"/>
                  <a:pt x="1380378" y="2534971"/>
                </a:cubicBezTo>
                <a:cubicBezTo>
                  <a:pt x="1423448" y="2524203"/>
                  <a:pt x="1392926" y="2525335"/>
                  <a:pt x="1443752" y="2516864"/>
                </a:cubicBezTo>
                <a:cubicBezTo>
                  <a:pt x="1545242" y="2499949"/>
                  <a:pt x="1649528" y="2502681"/>
                  <a:pt x="1751570" y="2498757"/>
                </a:cubicBezTo>
                <a:cubicBezTo>
                  <a:pt x="1778730" y="2489703"/>
                  <a:pt x="1807444" y="2484400"/>
                  <a:pt x="1833051" y="2471596"/>
                </a:cubicBezTo>
                <a:cubicBezTo>
                  <a:pt x="1877801" y="2449221"/>
                  <a:pt x="1856461" y="2457757"/>
                  <a:pt x="1896425" y="2444436"/>
                </a:cubicBezTo>
                <a:cubicBezTo>
                  <a:pt x="1929220" y="2395242"/>
                  <a:pt x="1895161" y="2432461"/>
                  <a:pt x="1959799" y="2408222"/>
                </a:cubicBezTo>
                <a:cubicBezTo>
                  <a:pt x="1969987" y="2404401"/>
                  <a:pt x="1977228" y="2394981"/>
                  <a:pt x="1986960" y="2390115"/>
                </a:cubicBezTo>
                <a:cubicBezTo>
                  <a:pt x="2032399" y="2367396"/>
                  <a:pt x="2007550" y="2400741"/>
                  <a:pt x="2068441" y="2353901"/>
                </a:cubicBezTo>
                <a:cubicBezTo>
                  <a:pt x="2092120" y="2335686"/>
                  <a:pt x="2110690" y="2311652"/>
                  <a:pt x="2131815" y="2290527"/>
                </a:cubicBezTo>
                <a:cubicBezTo>
                  <a:pt x="2209069" y="2213274"/>
                  <a:pt x="2102273" y="2317511"/>
                  <a:pt x="2195190" y="2236206"/>
                </a:cubicBezTo>
                <a:cubicBezTo>
                  <a:pt x="2256198" y="2182822"/>
                  <a:pt x="2204076" y="2213656"/>
                  <a:pt x="2267617" y="2181885"/>
                </a:cubicBezTo>
                <a:cubicBezTo>
                  <a:pt x="2270635" y="2172832"/>
                  <a:pt x="2270709" y="2162177"/>
                  <a:pt x="2276671" y="2154725"/>
                </a:cubicBezTo>
                <a:cubicBezTo>
                  <a:pt x="2283468" y="2146229"/>
                  <a:pt x="2295126" y="2143147"/>
                  <a:pt x="2303831" y="2136618"/>
                </a:cubicBezTo>
                <a:cubicBezTo>
                  <a:pt x="2348041" y="2103460"/>
                  <a:pt x="2342759" y="2106743"/>
                  <a:pt x="2376259" y="2073244"/>
                </a:cubicBezTo>
                <a:cubicBezTo>
                  <a:pt x="2391297" y="2043168"/>
                  <a:pt x="2393277" y="2035465"/>
                  <a:pt x="2412473" y="2009870"/>
                </a:cubicBezTo>
                <a:cubicBezTo>
                  <a:pt x="2424067" y="1994411"/>
                  <a:pt x="2434145" y="1977327"/>
                  <a:pt x="2448687" y="1964602"/>
                </a:cubicBezTo>
                <a:cubicBezTo>
                  <a:pt x="2458844" y="1955715"/>
                  <a:pt x="2472829" y="1952531"/>
                  <a:pt x="2484900" y="1946495"/>
                </a:cubicBezTo>
                <a:cubicBezTo>
                  <a:pt x="2537004" y="1790184"/>
                  <a:pt x="2484979" y="1963546"/>
                  <a:pt x="2512061" y="1602464"/>
                </a:cubicBezTo>
                <a:cubicBezTo>
                  <a:pt x="2515635" y="1554808"/>
                  <a:pt x="2534855" y="1516166"/>
                  <a:pt x="2557328" y="1475715"/>
                </a:cubicBezTo>
                <a:cubicBezTo>
                  <a:pt x="2562612" y="1466203"/>
                  <a:pt x="2569399" y="1457608"/>
                  <a:pt x="2575435" y="1448555"/>
                </a:cubicBezTo>
                <a:cubicBezTo>
                  <a:pt x="2578453" y="1415359"/>
                  <a:pt x="2584489" y="1382300"/>
                  <a:pt x="2584489" y="1348967"/>
                </a:cubicBezTo>
                <a:cubicBezTo>
                  <a:pt x="2584489" y="1249333"/>
                  <a:pt x="2580962" y="1149683"/>
                  <a:pt x="2575435" y="1050202"/>
                </a:cubicBezTo>
                <a:cubicBezTo>
                  <a:pt x="2574906" y="1040674"/>
                  <a:pt x="2570650" y="1031578"/>
                  <a:pt x="2566382" y="1023042"/>
                </a:cubicBezTo>
                <a:cubicBezTo>
                  <a:pt x="2561516" y="1013310"/>
                  <a:pt x="2554311" y="1004935"/>
                  <a:pt x="2548275" y="995881"/>
                </a:cubicBezTo>
                <a:cubicBezTo>
                  <a:pt x="2547712" y="986872"/>
                  <a:pt x="2538804" y="806969"/>
                  <a:pt x="2530168" y="769545"/>
                </a:cubicBezTo>
                <a:cubicBezTo>
                  <a:pt x="2527133" y="756394"/>
                  <a:pt x="2518097" y="745402"/>
                  <a:pt x="2512061" y="733331"/>
                </a:cubicBezTo>
                <a:cubicBezTo>
                  <a:pt x="2509043" y="712206"/>
                  <a:pt x="2505654" y="691131"/>
                  <a:pt x="2503007" y="669957"/>
                </a:cubicBezTo>
                <a:cubicBezTo>
                  <a:pt x="2499617" y="642840"/>
                  <a:pt x="2500099" y="615103"/>
                  <a:pt x="2493954" y="588475"/>
                </a:cubicBezTo>
                <a:cubicBezTo>
                  <a:pt x="2490919" y="575325"/>
                  <a:pt x="2481163" y="564667"/>
                  <a:pt x="2475847" y="552262"/>
                </a:cubicBezTo>
                <a:cubicBezTo>
                  <a:pt x="2466548" y="530564"/>
                  <a:pt x="2464300" y="511846"/>
                  <a:pt x="2457740" y="488887"/>
                </a:cubicBezTo>
                <a:cubicBezTo>
                  <a:pt x="2455118" y="479711"/>
                  <a:pt x="2451002" y="470985"/>
                  <a:pt x="2448687" y="461727"/>
                </a:cubicBezTo>
                <a:cubicBezTo>
                  <a:pt x="2444955" y="446799"/>
                  <a:pt x="2443093" y="431454"/>
                  <a:pt x="2439633" y="416460"/>
                </a:cubicBezTo>
                <a:cubicBezTo>
                  <a:pt x="2427779" y="365093"/>
                  <a:pt x="2412099" y="314628"/>
                  <a:pt x="2403419" y="262551"/>
                </a:cubicBezTo>
                <a:cubicBezTo>
                  <a:pt x="2399911" y="241502"/>
                  <a:pt x="2398551" y="220101"/>
                  <a:pt x="2394366" y="199176"/>
                </a:cubicBezTo>
                <a:cubicBezTo>
                  <a:pt x="2387537" y="165032"/>
                  <a:pt x="2369837" y="148804"/>
                  <a:pt x="2349098" y="117695"/>
                </a:cubicBezTo>
                <a:cubicBezTo>
                  <a:pt x="2343063" y="108642"/>
                  <a:pt x="2341548" y="93174"/>
                  <a:pt x="2330992" y="90535"/>
                </a:cubicBezTo>
                <a:lnTo>
                  <a:pt x="2258564" y="72428"/>
                </a:lnTo>
                <a:cubicBezTo>
                  <a:pt x="2215711" y="29577"/>
                  <a:pt x="2249740" y="53561"/>
                  <a:pt x="2186136" y="36214"/>
                </a:cubicBezTo>
                <a:cubicBezTo>
                  <a:pt x="2167722" y="31192"/>
                  <a:pt x="2149922" y="24143"/>
                  <a:pt x="2131815" y="18107"/>
                </a:cubicBezTo>
                <a:cubicBezTo>
                  <a:pt x="2122762" y="15089"/>
                  <a:pt x="2114013" y="10926"/>
                  <a:pt x="2104655" y="9054"/>
                </a:cubicBezTo>
                <a:lnTo>
                  <a:pt x="2059388" y="0"/>
                </a:lnTo>
                <a:cubicBezTo>
                  <a:pt x="1965835" y="3018"/>
                  <a:pt x="1871969" y="827"/>
                  <a:pt x="1778730" y="9054"/>
                </a:cubicBezTo>
                <a:cubicBezTo>
                  <a:pt x="1767891" y="10010"/>
                  <a:pt x="1759264" y="19467"/>
                  <a:pt x="1751570" y="27161"/>
                </a:cubicBezTo>
                <a:cubicBezTo>
                  <a:pt x="1743876" y="34855"/>
                  <a:pt x="1738329" y="44589"/>
                  <a:pt x="1733463" y="54321"/>
                </a:cubicBezTo>
                <a:cubicBezTo>
                  <a:pt x="1729195" y="62857"/>
                  <a:pt x="1727953" y="72620"/>
                  <a:pt x="1724409" y="81481"/>
                </a:cubicBezTo>
                <a:cubicBezTo>
                  <a:pt x="1721903" y="87746"/>
                  <a:pt x="1709320" y="73937"/>
                  <a:pt x="1706302" y="7242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534287" y="3111019"/>
            <a:ext cx="2987641" cy="3259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64893" y="2948064"/>
                <a:ext cx="2322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8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9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893" y="2948064"/>
                <a:ext cx="232268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45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- Round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5" y="2231381"/>
            <a:ext cx="3064943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6808" y="34186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992" y="43677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951" y="25570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0724" y="24534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2028" y="32016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984" y="27416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7299" y="36123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5072" y="3809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4432" y="491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7680" y="4648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>
            <a:endCxn id="4" idx="58"/>
          </p:cNvCxnSpPr>
          <p:nvPr/>
        </p:nvCxnSpPr>
        <p:spPr>
          <a:xfrm flipH="1">
            <a:off x="1818011" y="1964604"/>
            <a:ext cx="1704017" cy="64279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522028" y="1758236"/>
                <a:ext cx="208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=1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=1,2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28" y="1758236"/>
                <a:ext cx="208563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7612" y="2534970"/>
            <a:ext cx="534181" cy="2788468"/>
          </a:xfrm>
          <a:custGeom>
            <a:avLst/>
            <a:gdLst>
              <a:gd name="connsiteX0" fmla="*/ 407406 w 751465"/>
              <a:gd name="connsiteY0" fmla="*/ 0 h 2788468"/>
              <a:gd name="connsiteX1" fmla="*/ 407406 w 751465"/>
              <a:gd name="connsiteY1" fmla="*/ 0 h 2788468"/>
              <a:gd name="connsiteX2" fmla="*/ 325925 w 751465"/>
              <a:gd name="connsiteY2" fmla="*/ 27161 h 2788468"/>
              <a:gd name="connsiteX3" fmla="*/ 262551 w 751465"/>
              <a:gd name="connsiteY3" fmla="*/ 108642 h 2788468"/>
              <a:gd name="connsiteX4" fmla="*/ 217284 w 751465"/>
              <a:gd name="connsiteY4" fmla="*/ 235390 h 2788468"/>
              <a:gd name="connsiteX5" fmla="*/ 199177 w 751465"/>
              <a:gd name="connsiteY5" fmla="*/ 325925 h 2788468"/>
              <a:gd name="connsiteX6" fmla="*/ 172016 w 751465"/>
              <a:gd name="connsiteY6" fmla="*/ 389299 h 2788468"/>
              <a:gd name="connsiteX7" fmla="*/ 153909 w 751465"/>
              <a:gd name="connsiteY7" fmla="*/ 470780 h 2788468"/>
              <a:gd name="connsiteX8" fmla="*/ 144856 w 751465"/>
              <a:gd name="connsiteY8" fmla="*/ 525101 h 2788468"/>
              <a:gd name="connsiteX9" fmla="*/ 117696 w 751465"/>
              <a:gd name="connsiteY9" fmla="*/ 579422 h 2788468"/>
              <a:gd name="connsiteX10" fmla="*/ 81482 w 751465"/>
              <a:gd name="connsiteY10" fmla="*/ 805759 h 2788468"/>
              <a:gd name="connsiteX11" fmla="*/ 63375 w 751465"/>
              <a:gd name="connsiteY11" fmla="*/ 869133 h 2788468"/>
              <a:gd name="connsiteX12" fmla="*/ 54321 w 751465"/>
              <a:gd name="connsiteY12" fmla="*/ 896293 h 2788468"/>
              <a:gd name="connsiteX13" fmla="*/ 36214 w 751465"/>
              <a:gd name="connsiteY13" fmla="*/ 932507 h 2788468"/>
              <a:gd name="connsiteX14" fmla="*/ 27161 w 751465"/>
              <a:gd name="connsiteY14" fmla="*/ 968721 h 2788468"/>
              <a:gd name="connsiteX15" fmla="*/ 0 w 751465"/>
              <a:gd name="connsiteY15" fmla="*/ 1213165 h 2788468"/>
              <a:gd name="connsiteX16" fmla="*/ 9054 w 751465"/>
              <a:gd name="connsiteY16" fmla="*/ 1765426 h 2788468"/>
              <a:gd name="connsiteX17" fmla="*/ 18107 w 751465"/>
              <a:gd name="connsiteY17" fmla="*/ 1819747 h 2788468"/>
              <a:gd name="connsiteX18" fmla="*/ 36214 w 751465"/>
              <a:gd name="connsiteY18" fmla="*/ 1855961 h 2788468"/>
              <a:gd name="connsiteX19" fmla="*/ 54321 w 751465"/>
              <a:gd name="connsiteY19" fmla="*/ 1937442 h 2788468"/>
              <a:gd name="connsiteX20" fmla="*/ 63375 w 751465"/>
              <a:gd name="connsiteY20" fmla="*/ 1964602 h 2788468"/>
              <a:gd name="connsiteX21" fmla="*/ 72428 w 751465"/>
              <a:gd name="connsiteY21" fmla="*/ 2000816 h 2788468"/>
              <a:gd name="connsiteX22" fmla="*/ 90535 w 751465"/>
              <a:gd name="connsiteY22" fmla="*/ 2055137 h 2788468"/>
              <a:gd name="connsiteX23" fmla="*/ 99589 w 751465"/>
              <a:gd name="connsiteY23" fmla="*/ 2299580 h 2788468"/>
              <a:gd name="connsiteX24" fmla="*/ 108642 w 751465"/>
              <a:gd name="connsiteY24" fmla="*/ 2326741 h 2788468"/>
              <a:gd name="connsiteX25" fmla="*/ 117696 w 751465"/>
              <a:gd name="connsiteY25" fmla="*/ 2381062 h 2788468"/>
              <a:gd name="connsiteX26" fmla="*/ 135802 w 751465"/>
              <a:gd name="connsiteY26" fmla="*/ 2426329 h 2788468"/>
              <a:gd name="connsiteX27" fmla="*/ 172016 w 751465"/>
              <a:gd name="connsiteY27" fmla="*/ 2525917 h 2788468"/>
              <a:gd name="connsiteX28" fmla="*/ 217284 w 751465"/>
              <a:gd name="connsiteY28" fmla="*/ 2634559 h 2788468"/>
              <a:gd name="connsiteX29" fmla="*/ 253498 w 751465"/>
              <a:gd name="connsiteY29" fmla="*/ 2716040 h 2788468"/>
              <a:gd name="connsiteX30" fmla="*/ 280658 w 751465"/>
              <a:gd name="connsiteY30" fmla="*/ 2779414 h 2788468"/>
              <a:gd name="connsiteX31" fmla="*/ 307818 w 751465"/>
              <a:gd name="connsiteY31" fmla="*/ 2788468 h 2788468"/>
              <a:gd name="connsiteX32" fmla="*/ 334979 w 751465"/>
              <a:gd name="connsiteY32" fmla="*/ 2770361 h 2788468"/>
              <a:gd name="connsiteX33" fmla="*/ 398353 w 751465"/>
              <a:gd name="connsiteY33" fmla="*/ 2697933 h 2788468"/>
              <a:gd name="connsiteX34" fmla="*/ 425513 w 751465"/>
              <a:gd name="connsiteY34" fmla="*/ 2670773 h 2788468"/>
              <a:gd name="connsiteX35" fmla="*/ 470781 w 751465"/>
              <a:gd name="connsiteY35" fmla="*/ 2589291 h 2788468"/>
              <a:gd name="connsiteX36" fmla="*/ 488888 w 751465"/>
              <a:gd name="connsiteY36" fmla="*/ 2562131 h 2788468"/>
              <a:gd name="connsiteX37" fmla="*/ 525101 w 751465"/>
              <a:gd name="connsiteY37" fmla="*/ 2498757 h 2788468"/>
              <a:gd name="connsiteX38" fmla="*/ 561315 w 751465"/>
              <a:gd name="connsiteY38" fmla="*/ 2444436 h 2788468"/>
              <a:gd name="connsiteX39" fmla="*/ 597529 w 751465"/>
              <a:gd name="connsiteY39" fmla="*/ 2390115 h 2788468"/>
              <a:gd name="connsiteX40" fmla="*/ 615636 w 751465"/>
              <a:gd name="connsiteY40" fmla="*/ 2335794 h 2788468"/>
              <a:gd name="connsiteX41" fmla="*/ 624690 w 751465"/>
              <a:gd name="connsiteY41" fmla="*/ 2308634 h 2788468"/>
              <a:gd name="connsiteX42" fmla="*/ 669957 w 751465"/>
              <a:gd name="connsiteY42" fmla="*/ 2181885 h 2788468"/>
              <a:gd name="connsiteX43" fmla="*/ 688064 w 751465"/>
              <a:gd name="connsiteY43" fmla="*/ 2127565 h 2788468"/>
              <a:gd name="connsiteX44" fmla="*/ 697117 w 751465"/>
              <a:gd name="connsiteY44" fmla="*/ 2100404 h 2788468"/>
              <a:gd name="connsiteX45" fmla="*/ 715224 w 751465"/>
              <a:gd name="connsiteY45" fmla="*/ 2037030 h 2788468"/>
              <a:gd name="connsiteX46" fmla="*/ 733331 w 751465"/>
              <a:gd name="connsiteY46" fmla="*/ 2000816 h 2788468"/>
              <a:gd name="connsiteX47" fmla="*/ 742385 w 751465"/>
              <a:gd name="connsiteY47" fmla="*/ 1050202 h 2788468"/>
              <a:gd name="connsiteX48" fmla="*/ 724278 w 751465"/>
              <a:gd name="connsiteY48" fmla="*/ 977775 h 2788468"/>
              <a:gd name="connsiteX49" fmla="*/ 697117 w 751465"/>
              <a:gd name="connsiteY49" fmla="*/ 832919 h 2788468"/>
              <a:gd name="connsiteX50" fmla="*/ 669957 w 751465"/>
              <a:gd name="connsiteY50" fmla="*/ 597529 h 2788468"/>
              <a:gd name="connsiteX51" fmla="*/ 651850 w 751465"/>
              <a:gd name="connsiteY51" fmla="*/ 488887 h 2788468"/>
              <a:gd name="connsiteX52" fmla="*/ 633743 w 751465"/>
              <a:gd name="connsiteY52" fmla="*/ 461727 h 2788468"/>
              <a:gd name="connsiteX53" fmla="*/ 606583 w 751465"/>
              <a:gd name="connsiteY53" fmla="*/ 398353 h 2788468"/>
              <a:gd name="connsiteX54" fmla="*/ 579422 w 751465"/>
              <a:gd name="connsiteY54" fmla="*/ 344032 h 2788468"/>
              <a:gd name="connsiteX55" fmla="*/ 552262 w 751465"/>
              <a:gd name="connsiteY55" fmla="*/ 280658 h 2788468"/>
              <a:gd name="connsiteX56" fmla="*/ 534155 w 751465"/>
              <a:gd name="connsiteY56" fmla="*/ 226337 h 2788468"/>
              <a:gd name="connsiteX57" fmla="*/ 516048 w 751465"/>
              <a:gd name="connsiteY57" fmla="*/ 99588 h 2788468"/>
              <a:gd name="connsiteX58" fmla="*/ 506995 w 751465"/>
              <a:gd name="connsiteY58" fmla="*/ 72428 h 2788468"/>
              <a:gd name="connsiteX59" fmla="*/ 425513 w 751465"/>
              <a:gd name="connsiteY59" fmla="*/ 9054 h 2788468"/>
              <a:gd name="connsiteX60" fmla="*/ 407406 w 751465"/>
              <a:gd name="connsiteY60" fmla="*/ 0 h 278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51465" h="2788468">
                <a:moveTo>
                  <a:pt x="407406" y="0"/>
                </a:moveTo>
                <a:lnTo>
                  <a:pt x="407406" y="0"/>
                </a:lnTo>
                <a:cubicBezTo>
                  <a:pt x="380246" y="9054"/>
                  <a:pt x="348829" y="9983"/>
                  <a:pt x="325925" y="27161"/>
                </a:cubicBezTo>
                <a:cubicBezTo>
                  <a:pt x="298398" y="47806"/>
                  <a:pt x="262551" y="108642"/>
                  <a:pt x="262551" y="108642"/>
                </a:cubicBezTo>
                <a:cubicBezTo>
                  <a:pt x="223846" y="263463"/>
                  <a:pt x="268335" y="107763"/>
                  <a:pt x="217284" y="235390"/>
                </a:cubicBezTo>
                <a:cubicBezTo>
                  <a:pt x="203199" y="270602"/>
                  <a:pt x="211129" y="287082"/>
                  <a:pt x="199177" y="325925"/>
                </a:cubicBezTo>
                <a:cubicBezTo>
                  <a:pt x="192418" y="347892"/>
                  <a:pt x="179870" y="367700"/>
                  <a:pt x="172016" y="389299"/>
                </a:cubicBezTo>
                <a:cubicBezTo>
                  <a:pt x="166734" y="403823"/>
                  <a:pt x="156124" y="458597"/>
                  <a:pt x="153909" y="470780"/>
                </a:cubicBezTo>
                <a:cubicBezTo>
                  <a:pt x="150625" y="488841"/>
                  <a:pt x="150661" y="507686"/>
                  <a:pt x="144856" y="525101"/>
                </a:cubicBezTo>
                <a:cubicBezTo>
                  <a:pt x="138454" y="544306"/>
                  <a:pt x="126749" y="561315"/>
                  <a:pt x="117696" y="579422"/>
                </a:cubicBezTo>
                <a:cubicBezTo>
                  <a:pt x="109069" y="665692"/>
                  <a:pt x="106948" y="716627"/>
                  <a:pt x="81482" y="805759"/>
                </a:cubicBezTo>
                <a:cubicBezTo>
                  <a:pt x="75446" y="826884"/>
                  <a:pt x="69688" y="848090"/>
                  <a:pt x="63375" y="869133"/>
                </a:cubicBezTo>
                <a:cubicBezTo>
                  <a:pt x="60633" y="878274"/>
                  <a:pt x="58080" y="887522"/>
                  <a:pt x="54321" y="896293"/>
                </a:cubicBezTo>
                <a:cubicBezTo>
                  <a:pt x="49004" y="908698"/>
                  <a:pt x="42250" y="920436"/>
                  <a:pt x="36214" y="932507"/>
                </a:cubicBezTo>
                <a:cubicBezTo>
                  <a:pt x="33196" y="944578"/>
                  <a:pt x="29207" y="956447"/>
                  <a:pt x="27161" y="968721"/>
                </a:cubicBezTo>
                <a:cubicBezTo>
                  <a:pt x="6871" y="1090463"/>
                  <a:pt x="9210" y="1093446"/>
                  <a:pt x="0" y="1213165"/>
                </a:cubicBezTo>
                <a:cubicBezTo>
                  <a:pt x="3018" y="1397252"/>
                  <a:pt x="3561" y="1581396"/>
                  <a:pt x="9054" y="1765426"/>
                </a:cubicBezTo>
                <a:cubicBezTo>
                  <a:pt x="9602" y="1783775"/>
                  <a:pt x="12832" y="1802164"/>
                  <a:pt x="18107" y="1819747"/>
                </a:cubicBezTo>
                <a:cubicBezTo>
                  <a:pt x="21985" y="1832674"/>
                  <a:pt x="30178" y="1843890"/>
                  <a:pt x="36214" y="1855961"/>
                </a:cubicBezTo>
                <a:cubicBezTo>
                  <a:pt x="42434" y="1887061"/>
                  <a:pt x="45801" y="1907621"/>
                  <a:pt x="54321" y="1937442"/>
                </a:cubicBezTo>
                <a:cubicBezTo>
                  <a:pt x="56943" y="1946618"/>
                  <a:pt x="60753" y="1955426"/>
                  <a:pt x="63375" y="1964602"/>
                </a:cubicBezTo>
                <a:cubicBezTo>
                  <a:pt x="66793" y="1976566"/>
                  <a:pt x="68853" y="1988898"/>
                  <a:pt x="72428" y="2000816"/>
                </a:cubicBezTo>
                <a:cubicBezTo>
                  <a:pt x="77912" y="2019098"/>
                  <a:pt x="90535" y="2055137"/>
                  <a:pt x="90535" y="2055137"/>
                </a:cubicBezTo>
                <a:cubicBezTo>
                  <a:pt x="93553" y="2136618"/>
                  <a:pt x="94165" y="2218224"/>
                  <a:pt x="99589" y="2299580"/>
                </a:cubicBezTo>
                <a:cubicBezTo>
                  <a:pt x="100224" y="2309102"/>
                  <a:pt x="106572" y="2317425"/>
                  <a:pt x="108642" y="2326741"/>
                </a:cubicBezTo>
                <a:cubicBezTo>
                  <a:pt x="112624" y="2344661"/>
                  <a:pt x="112866" y="2363352"/>
                  <a:pt x="117696" y="2381062"/>
                </a:cubicBezTo>
                <a:cubicBezTo>
                  <a:pt x="121972" y="2396741"/>
                  <a:pt x="131023" y="2410796"/>
                  <a:pt x="135802" y="2426329"/>
                </a:cubicBezTo>
                <a:cubicBezTo>
                  <a:pt x="165438" y="2522647"/>
                  <a:pt x="136218" y="2472221"/>
                  <a:pt x="172016" y="2525917"/>
                </a:cubicBezTo>
                <a:cubicBezTo>
                  <a:pt x="193783" y="2612984"/>
                  <a:pt x="175191" y="2578437"/>
                  <a:pt x="217284" y="2634559"/>
                </a:cubicBezTo>
                <a:cubicBezTo>
                  <a:pt x="238832" y="2699202"/>
                  <a:pt x="224804" y="2672999"/>
                  <a:pt x="253498" y="2716040"/>
                </a:cubicBezTo>
                <a:cubicBezTo>
                  <a:pt x="258934" y="2737787"/>
                  <a:pt x="261119" y="2763783"/>
                  <a:pt x="280658" y="2779414"/>
                </a:cubicBezTo>
                <a:cubicBezTo>
                  <a:pt x="288110" y="2785376"/>
                  <a:pt x="298765" y="2785450"/>
                  <a:pt x="307818" y="2788468"/>
                </a:cubicBezTo>
                <a:cubicBezTo>
                  <a:pt x="316872" y="2782432"/>
                  <a:pt x="326717" y="2777442"/>
                  <a:pt x="334979" y="2770361"/>
                </a:cubicBezTo>
                <a:cubicBezTo>
                  <a:pt x="383010" y="2729191"/>
                  <a:pt x="359936" y="2742754"/>
                  <a:pt x="398353" y="2697933"/>
                </a:cubicBezTo>
                <a:cubicBezTo>
                  <a:pt x="406685" y="2688212"/>
                  <a:pt x="416460" y="2679826"/>
                  <a:pt x="425513" y="2670773"/>
                </a:cubicBezTo>
                <a:cubicBezTo>
                  <a:pt x="441449" y="2622967"/>
                  <a:pt x="429274" y="2651552"/>
                  <a:pt x="470781" y="2589291"/>
                </a:cubicBezTo>
                <a:lnTo>
                  <a:pt x="488888" y="2562131"/>
                </a:lnTo>
                <a:cubicBezTo>
                  <a:pt x="508035" y="2485540"/>
                  <a:pt x="481952" y="2563481"/>
                  <a:pt x="525101" y="2498757"/>
                </a:cubicBezTo>
                <a:cubicBezTo>
                  <a:pt x="577510" y="2420144"/>
                  <a:pt x="474675" y="2531076"/>
                  <a:pt x="561315" y="2444436"/>
                </a:cubicBezTo>
                <a:cubicBezTo>
                  <a:pt x="591270" y="2354577"/>
                  <a:pt x="541011" y="2491849"/>
                  <a:pt x="597529" y="2390115"/>
                </a:cubicBezTo>
                <a:cubicBezTo>
                  <a:pt x="606798" y="2373430"/>
                  <a:pt x="609600" y="2353901"/>
                  <a:pt x="615636" y="2335794"/>
                </a:cubicBezTo>
                <a:lnTo>
                  <a:pt x="624690" y="2308634"/>
                </a:lnTo>
                <a:cubicBezTo>
                  <a:pt x="648249" y="2167273"/>
                  <a:pt x="610729" y="2359567"/>
                  <a:pt x="669957" y="2181885"/>
                </a:cubicBezTo>
                <a:lnTo>
                  <a:pt x="688064" y="2127565"/>
                </a:lnTo>
                <a:cubicBezTo>
                  <a:pt x="691082" y="2118511"/>
                  <a:pt x="694802" y="2109662"/>
                  <a:pt x="697117" y="2100404"/>
                </a:cubicBezTo>
                <a:cubicBezTo>
                  <a:pt x="701710" y="2082033"/>
                  <a:pt x="707433" y="2055210"/>
                  <a:pt x="715224" y="2037030"/>
                </a:cubicBezTo>
                <a:cubicBezTo>
                  <a:pt x="720540" y="2024625"/>
                  <a:pt x="727295" y="2012887"/>
                  <a:pt x="733331" y="2000816"/>
                </a:cubicBezTo>
                <a:cubicBezTo>
                  <a:pt x="739027" y="1784363"/>
                  <a:pt x="764961" y="1328638"/>
                  <a:pt x="742385" y="1050202"/>
                </a:cubicBezTo>
                <a:cubicBezTo>
                  <a:pt x="740374" y="1025398"/>
                  <a:pt x="729158" y="1002177"/>
                  <a:pt x="724278" y="977775"/>
                </a:cubicBezTo>
                <a:cubicBezTo>
                  <a:pt x="702571" y="869240"/>
                  <a:pt x="711231" y="917597"/>
                  <a:pt x="697117" y="832919"/>
                </a:cubicBezTo>
                <a:cubicBezTo>
                  <a:pt x="681807" y="587953"/>
                  <a:pt x="700311" y="779649"/>
                  <a:pt x="669957" y="597529"/>
                </a:cubicBezTo>
                <a:cubicBezTo>
                  <a:pt x="666873" y="579026"/>
                  <a:pt x="662961" y="514814"/>
                  <a:pt x="651850" y="488887"/>
                </a:cubicBezTo>
                <a:cubicBezTo>
                  <a:pt x="647564" y="478886"/>
                  <a:pt x="639779" y="470780"/>
                  <a:pt x="633743" y="461727"/>
                </a:cubicBezTo>
                <a:cubicBezTo>
                  <a:pt x="612514" y="398038"/>
                  <a:pt x="640142" y="476657"/>
                  <a:pt x="606583" y="398353"/>
                </a:cubicBezTo>
                <a:cubicBezTo>
                  <a:pt x="584093" y="345878"/>
                  <a:pt x="614218" y="396225"/>
                  <a:pt x="579422" y="344032"/>
                </a:cubicBezTo>
                <a:cubicBezTo>
                  <a:pt x="550284" y="256614"/>
                  <a:pt x="597007" y="392519"/>
                  <a:pt x="552262" y="280658"/>
                </a:cubicBezTo>
                <a:cubicBezTo>
                  <a:pt x="545173" y="262937"/>
                  <a:pt x="534155" y="226337"/>
                  <a:pt x="534155" y="226337"/>
                </a:cubicBezTo>
                <a:cubicBezTo>
                  <a:pt x="528119" y="184087"/>
                  <a:pt x="523465" y="141617"/>
                  <a:pt x="516048" y="99588"/>
                </a:cubicBezTo>
                <a:cubicBezTo>
                  <a:pt x="514390" y="90190"/>
                  <a:pt x="512854" y="79961"/>
                  <a:pt x="506995" y="72428"/>
                </a:cubicBezTo>
                <a:cubicBezTo>
                  <a:pt x="473879" y="29851"/>
                  <a:pt x="466549" y="19313"/>
                  <a:pt x="425513" y="9054"/>
                </a:cubicBezTo>
                <a:cubicBezTo>
                  <a:pt x="422585" y="8322"/>
                  <a:pt x="410424" y="1509"/>
                  <a:pt x="40740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018289" y="2471596"/>
            <a:ext cx="2227786" cy="2806574"/>
          </a:xfrm>
          <a:custGeom>
            <a:avLst/>
            <a:gdLst>
              <a:gd name="connsiteX0" fmla="*/ 127382 w 2227786"/>
              <a:gd name="connsiteY0" fmla="*/ 552261 h 2806574"/>
              <a:gd name="connsiteX1" fmla="*/ 127382 w 2227786"/>
              <a:gd name="connsiteY1" fmla="*/ 552261 h 2806574"/>
              <a:gd name="connsiteX2" fmla="*/ 100222 w 2227786"/>
              <a:gd name="connsiteY2" fmla="*/ 479834 h 2806574"/>
              <a:gd name="connsiteX3" fmla="*/ 118329 w 2227786"/>
              <a:gd name="connsiteY3" fmla="*/ 407406 h 2806574"/>
              <a:gd name="connsiteX4" fmla="*/ 127382 w 2227786"/>
              <a:gd name="connsiteY4" fmla="*/ 371192 h 2806574"/>
              <a:gd name="connsiteX5" fmla="*/ 136436 w 2227786"/>
              <a:gd name="connsiteY5" fmla="*/ 344032 h 2806574"/>
              <a:gd name="connsiteX6" fmla="*/ 145489 w 2227786"/>
              <a:gd name="connsiteY6" fmla="*/ 298764 h 2806574"/>
              <a:gd name="connsiteX7" fmla="*/ 163596 w 2227786"/>
              <a:gd name="connsiteY7" fmla="*/ 244444 h 2806574"/>
              <a:gd name="connsiteX8" fmla="*/ 199810 w 2227786"/>
              <a:gd name="connsiteY8" fmla="*/ 190123 h 2806574"/>
              <a:gd name="connsiteX9" fmla="*/ 272238 w 2227786"/>
              <a:gd name="connsiteY9" fmla="*/ 153909 h 2806574"/>
              <a:gd name="connsiteX10" fmla="*/ 299398 w 2227786"/>
              <a:gd name="connsiteY10" fmla="*/ 135802 h 2806574"/>
              <a:gd name="connsiteX11" fmla="*/ 335612 w 2227786"/>
              <a:gd name="connsiteY11" fmla="*/ 117695 h 2806574"/>
              <a:gd name="connsiteX12" fmla="*/ 362772 w 2227786"/>
              <a:gd name="connsiteY12" fmla="*/ 90535 h 2806574"/>
              <a:gd name="connsiteX13" fmla="*/ 453307 w 2227786"/>
              <a:gd name="connsiteY13" fmla="*/ 81481 h 2806574"/>
              <a:gd name="connsiteX14" fmla="*/ 643430 w 2227786"/>
              <a:gd name="connsiteY14" fmla="*/ 54321 h 2806574"/>
              <a:gd name="connsiteX15" fmla="*/ 697751 w 2227786"/>
              <a:gd name="connsiteY15" fmla="*/ 45267 h 2806574"/>
              <a:gd name="connsiteX16" fmla="*/ 724911 w 2227786"/>
              <a:gd name="connsiteY16" fmla="*/ 36214 h 2806574"/>
              <a:gd name="connsiteX17" fmla="*/ 1168531 w 2227786"/>
              <a:gd name="connsiteY17" fmla="*/ 18107 h 2806574"/>
              <a:gd name="connsiteX18" fmla="*/ 1259065 w 2227786"/>
              <a:gd name="connsiteY18" fmla="*/ 0 h 2806574"/>
              <a:gd name="connsiteX19" fmla="*/ 1458242 w 2227786"/>
              <a:gd name="connsiteY19" fmla="*/ 9054 h 2806574"/>
              <a:gd name="connsiteX20" fmla="*/ 1512562 w 2227786"/>
              <a:gd name="connsiteY20" fmla="*/ 27160 h 2806574"/>
              <a:gd name="connsiteX21" fmla="*/ 1539723 w 2227786"/>
              <a:gd name="connsiteY21" fmla="*/ 36214 h 2806574"/>
              <a:gd name="connsiteX22" fmla="*/ 1802273 w 2227786"/>
              <a:gd name="connsiteY22" fmla="*/ 63374 h 2806574"/>
              <a:gd name="connsiteX23" fmla="*/ 1901861 w 2227786"/>
              <a:gd name="connsiteY23" fmla="*/ 90535 h 2806574"/>
              <a:gd name="connsiteX24" fmla="*/ 1938075 w 2227786"/>
              <a:gd name="connsiteY24" fmla="*/ 99588 h 2806574"/>
              <a:gd name="connsiteX25" fmla="*/ 1965236 w 2227786"/>
              <a:gd name="connsiteY25" fmla="*/ 108642 h 2806574"/>
              <a:gd name="connsiteX26" fmla="*/ 2055770 w 2227786"/>
              <a:gd name="connsiteY26" fmla="*/ 126749 h 2806574"/>
              <a:gd name="connsiteX27" fmla="*/ 2128198 w 2227786"/>
              <a:gd name="connsiteY27" fmla="*/ 190123 h 2806574"/>
              <a:gd name="connsiteX28" fmla="*/ 2173465 w 2227786"/>
              <a:gd name="connsiteY28" fmla="*/ 244444 h 2806574"/>
              <a:gd name="connsiteX29" fmla="*/ 2182519 w 2227786"/>
              <a:gd name="connsiteY29" fmla="*/ 298764 h 2806574"/>
              <a:gd name="connsiteX30" fmla="*/ 2200626 w 2227786"/>
              <a:gd name="connsiteY30" fmla="*/ 325925 h 2806574"/>
              <a:gd name="connsiteX31" fmla="*/ 2209679 w 2227786"/>
              <a:gd name="connsiteY31" fmla="*/ 362139 h 2806574"/>
              <a:gd name="connsiteX32" fmla="*/ 2218733 w 2227786"/>
              <a:gd name="connsiteY32" fmla="*/ 669956 h 2806574"/>
              <a:gd name="connsiteX33" fmla="*/ 2227786 w 2227786"/>
              <a:gd name="connsiteY33" fmla="*/ 697117 h 2806574"/>
              <a:gd name="connsiteX34" fmla="*/ 2209679 w 2227786"/>
              <a:gd name="connsiteY34" fmla="*/ 905347 h 2806574"/>
              <a:gd name="connsiteX35" fmla="*/ 2200626 w 2227786"/>
              <a:gd name="connsiteY35" fmla="*/ 941560 h 2806574"/>
              <a:gd name="connsiteX36" fmla="*/ 2182519 w 2227786"/>
              <a:gd name="connsiteY36" fmla="*/ 1050202 h 2806574"/>
              <a:gd name="connsiteX37" fmla="*/ 2173465 w 2227786"/>
              <a:gd name="connsiteY37" fmla="*/ 1077362 h 2806574"/>
              <a:gd name="connsiteX38" fmla="*/ 2164412 w 2227786"/>
              <a:gd name="connsiteY38" fmla="*/ 1140737 h 2806574"/>
              <a:gd name="connsiteX39" fmla="*/ 2155359 w 2227786"/>
              <a:gd name="connsiteY39" fmla="*/ 1195057 h 2806574"/>
              <a:gd name="connsiteX40" fmla="*/ 2137252 w 2227786"/>
              <a:gd name="connsiteY40" fmla="*/ 1358020 h 2806574"/>
              <a:gd name="connsiteX41" fmla="*/ 2155359 w 2227786"/>
              <a:gd name="connsiteY41" fmla="*/ 1946495 h 2806574"/>
              <a:gd name="connsiteX42" fmla="*/ 2164412 w 2227786"/>
              <a:gd name="connsiteY42" fmla="*/ 1982709 h 2806574"/>
              <a:gd name="connsiteX43" fmla="*/ 2146305 w 2227786"/>
              <a:gd name="connsiteY43" fmla="*/ 2290527 h 2806574"/>
              <a:gd name="connsiteX44" fmla="*/ 2128198 w 2227786"/>
              <a:gd name="connsiteY44" fmla="*/ 2344848 h 2806574"/>
              <a:gd name="connsiteX45" fmla="*/ 2110091 w 2227786"/>
              <a:gd name="connsiteY45" fmla="*/ 2372008 h 2806574"/>
              <a:gd name="connsiteX46" fmla="*/ 2073877 w 2227786"/>
              <a:gd name="connsiteY46" fmla="*/ 2426329 h 2806574"/>
              <a:gd name="connsiteX47" fmla="*/ 2064824 w 2227786"/>
              <a:gd name="connsiteY47" fmla="*/ 2453489 h 2806574"/>
              <a:gd name="connsiteX48" fmla="*/ 2037663 w 2227786"/>
              <a:gd name="connsiteY48" fmla="*/ 2480650 h 2806574"/>
              <a:gd name="connsiteX49" fmla="*/ 2019557 w 2227786"/>
              <a:gd name="connsiteY49" fmla="*/ 2507810 h 2806574"/>
              <a:gd name="connsiteX50" fmla="*/ 1965236 w 2227786"/>
              <a:gd name="connsiteY50" fmla="*/ 2544024 h 2806574"/>
              <a:gd name="connsiteX51" fmla="*/ 1910915 w 2227786"/>
              <a:gd name="connsiteY51" fmla="*/ 2571184 h 2806574"/>
              <a:gd name="connsiteX52" fmla="*/ 1856594 w 2227786"/>
              <a:gd name="connsiteY52" fmla="*/ 2598345 h 2806574"/>
              <a:gd name="connsiteX53" fmla="*/ 1829434 w 2227786"/>
              <a:gd name="connsiteY53" fmla="*/ 2616452 h 2806574"/>
              <a:gd name="connsiteX54" fmla="*/ 1802273 w 2227786"/>
              <a:gd name="connsiteY54" fmla="*/ 2625505 h 2806574"/>
              <a:gd name="connsiteX55" fmla="*/ 1729846 w 2227786"/>
              <a:gd name="connsiteY55" fmla="*/ 2652665 h 2806574"/>
              <a:gd name="connsiteX56" fmla="*/ 1693632 w 2227786"/>
              <a:gd name="connsiteY56" fmla="*/ 2661719 h 2806574"/>
              <a:gd name="connsiteX57" fmla="*/ 1639311 w 2227786"/>
              <a:gd name="connsiteY57" fmla="*/ 2679826 h 2806574"/>
              <a:gd name="connsiteX58" fmla="*/ 1612151 w 2227786"/>
              <a:gd name="connsiteY58" fmla="*/ 2688879 h 2806574"/>
              <a:gd name="connsiteX59" fmla="*/ 1566883 w 2227786"/>
              <a:gd name="connsiteY59" fmla="*/ 2706986 h 2806574"/>
              <a:gd name="connsiteX60" fmla="*/ 1476349 w 2227786"/>
              <a:gd name="connsiteY60" fmla="*/ 2716040 h 2806574"/>
              <a:gd name="connsiteX61" fmla="*/ 1403921 w 2227786"/>
              <a:gd name="connsiteY61" fmla="*/ 2725093 h 2806574"/>
              <a:gd name="connsiteX62" fmla="*/ 1222852 w 2227786"/>
              <a:gd name="connsiteY62" fmla="*/ 2752254 h 2806574"/>
              <a:gd name="connsiteX63" fmla="*/ 806392 w 2227786"/>
              <a:gd name="connsiteY63" fmla="*/ 2770360 h 2806574"/>
              <a:gd name="connsiteX64" fmla="*/ 752071 w 2227786"/>
              <a:gd name="connsiteY64" fmla="*/ 2779414 h 2806574"/>
              <a:gd name="connsiteX65" fmla="*/ 507628 w 2227786"/>
              <a:gd name="connsiteY65" fmla="*/ 2797521 h 2806574"/>
              <a:gd name="connsiteX66" fmla="*/ 480467 w 2227786"/>
              <a:gd name="connsiteY66" fmla="*/ 2806574 h 2806574"/>
              <a:gd name="connsiteX67" fmla="*/ 154543 w 2227786"/>
              <a:gd name="connsiteY67" fmla="*/ 2788467 h 2806574"/>
              <a:gd name="connsiteX68" fmla="*/ 127382 w 2227786"/>
              <a:gd name="connsiteY68" fmla="*/ 2779414 h 2806574"/>
              <a:gd name="connsiteX69" fmla="*/ 82115 w 2227786"/>
              <a:gd name="connsiteY69" fmla="*/ 2725093 h 2806574"/>
              <a:gd name="connsiteX70" fmla="*/ 54955 w 2227786"/>
              <a:gd name="connsiteY70" fmla="*/ 2706986 h 2806574"/>
              <a:gd name="connsiteX71" fmla="*/ 36848 w 2227786"/>
              <a:gd name="connsiteY71" fmla="*/ 2679826 h 2806574"/>
              <a:gd name="connsiteX72" fmla="*/ 36848 w 2227786"/>
              <a:gd name="connsiteY72" fmla="*/ 2462543 h 2806574"/>
              <a:gd name="connsiteX73" fmla="*/ 64008 w 2227786"/>
              <a:gd name="connsiteY73" fmla="*/ 2362954 h 2806574"/>
              <a:gd name="connsiteX74" fmla="*/ 91168 w 2227786"/>
              <a:gd name="connsiteY74" fmla="*/ 2290527 h 2806574"/>
              <a:gd name="connsiteX75" fmla="*/ 109275 w 2227786"/>
              <a:gd name="connsiteY75" fmla="*/ 2136618 h 2806574"/>
              <a:gd name="connsiteX76" fmla="*/ 118329 w 2227786"/>
              <a:gd name="connsiteY76" fmla="*/ 2073244 h 2806574"/>
              <a:gd name="connsiteX77" fmla="*/ 145489 w 2227786"/>
              <a:gd name="connsiteY77" fmla="*/ 1928388 h 2806574"/>
              <a:gd name="connsiteX78" fmla="*/ 136436 w 2227786"/>
              <a:gd name="connsiteY78" fmla="*/ 1756372 h 2806574"/>
              <a:gd name="connsiteX79" fmla="*/ 118329 w 2227786"/>
              <a:gd name="connsiteY79" fmla="*/ 1711105 h 2806574"/>
              <a:gd name="connsiteX80" fmla="*/ 109275 w 2227786"/>
              <a:gd name="connsiteY80" fmla="*/ 1656784 h 2806574"/>
              <a:gd name="connsiteX81" fmla="*/ 91168 w 2227786"/>
              <a:gd name="connsiteY81" fmla="*/ 1602463 h 2806574"/>
              <a:gd name="connsiteX82" fmla="*/ 64008 w 2227786"/>
              <a:gd name="connsiteY82" fmla="*/ 1520982 h 2806574"/>
              <a:gd name="connsiteX83" fmla="*/ 54955 w 2227786"/>
              <a:gd name="connsiteY83" fmla="*/ 1493822 h 2806574"/>
              <a:gd name="connsiteX84" fmla="*/ 45901 w 2227786"/>
              <a:gd name="connsiteY84" fmla="*/ 1457608 h 2806574"/>
              <a:gd name="connsiteX85" fmla="*/ 27794 w 2227786"/>
              <a:gd name="connsiteY85" fmla="*/ 1367073 h 2806574"/>
              <a:gd name="connsiteX86" fmla="*/ 18741 w 2227786"/>
              <a:gd name="connsiteY86" fmla="*/ 1303699 h 2806574"/>
              <a:gd name="connsiteX87" fmla="*/ 634 w 2227786"/>
              <a:gd name="connsiteY87" fmla="*/ 1258432 h 2806574"/>
              <a:gd name="connsiteX88" fmla="*/ 9687 w 2227786"/>
              <a:gd name="connsiteY88" fmla="*/ 1113576 h 2806574"/>
              <a:gd name="connsiteX89" fmla="*/ 27794 w 2227786"/>
              <a:gd name="connsiteY89" fmla="*/ 1077362 h 2806574"/>
              <a:gd name="connsiteX90" fmla="*/ 36848 w 2227786"/>
              <a:gd name="connsiteY90" fmla="*/ 1041149 h 2806574"/>
              <a:gd name="connsiteX91" fmla="*/ 54955 w 2227786"/>
              <a:gd name="connsiteY91" fmla="*/ 986828 h 2806574"/>
              <a:gd name="connsiteX92" fmla="*/ 64008 w 2227786"/>
              <a:gd name="connsiteY92" fmla="*/ 959667 h 2806574"/>
              <a:gd name="connsiteX93" fmla="*/ 82115 w 2227786"/>
              <a:gd name="connsiteY93" fmla="*/ 660903 h 2806574"/>
              <a:gd name="connsiteX94" fmla="*/ 91168 w 2227786"/>
              <a:gd name="connsiteY94" fmla="*/ 633743 h 2806574"/>
              <a:gd name="connsiteX95" fmla="*/ 82115 w 2227786"/>
              <a:gd name="connsiteY95" fmla="*/ 525101 h 2806574"/>
              <a:gd name="connsiteX96" fmla="*/ 109275 w 2227786"/>
              <a:gd name="connsiteY96" fmla="*/ 497941 h 2806574"/>
              <a:gd name="connsiteX97" fmla="*/ 100222 w 2227786"/>
              <a:gd name="connsiteY97" fmla="*/ 497941 h 280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227786" h="2806574">
                <a:moveTo>
                  <a:pt x="127382" y="552261"/>
                </a:moveTo>
                <a:lnTo>
                  <a:pt x="127382" y="552261"/>
                </a:lnTo>
                <a:cubicBezTo>
                  <a:pt x="118329" y="528119"/>
                  <a:pt x="104143" y="505318"/>
                  <a:pt x="100222" y="479834"/>
                </a:cubicBezTo>
                <a:cubicBezTo>
                  <a:pt x="97460" y="461882"/>
                  <a:pt x="112896" y="426421"/>
                  <a:pt x="118329" y="407406"/>
                </a:cubicBezTo>
                <a:cubicBezTo>
                  <a:pt x="121747" y="395442"/>
                  <a:pt x="123964" y="383156"/>
                  <a:pt x="127382" y="371192"/>
                </a:cubicBezTo>
                <a:cubicBezTo>
                  <a:pt x="130004" y="362016"/>
                  <a:pt x="134121" y="353290"/>
                  <a:pt x="136436" y="344032"/>
                </a:cubicBezTo>
                <a:cubicBezTo>
                  <a:pt x="140168" y="329103"/>
                  <a:pt x="141440" y="313610"/>
                  <a:pt x="145489" y="298764"/>
                </a:cubicBezTo>
                <a:cubicBezTo>
                  <a:pt x="150511" y="280350"/>
                  <a:pt x="153009" y="260325"/>
                  <a:pt x="163596" y="244444"/>
                </a:cubicBezTo>
                <a:cubicBezTo>
                  <a:pt x="175667" y="226337"/>
                  <a:pt x="180346" y="199855"/>
                  <a:pt x="199810" y="190123"/>
                </a:cubicBezTo>
                <a:cubicBezTo>
                  <a:pt x="223953" y="178052"/>
                  <a:pt x="249779" y="168882"/>
                  <a:pt x="272238" y="153909"/>
                </a:cubicBezTo>
                <a:cubicBezTo>
                  <a:pt x="281291" y="147873"/>
                  <a:pt x="289951" y="141200"/>
                  <a:pt x="299398" y="135802"/>
                </a:cubicBezTo>
                <a:cubicBezTo>
                  <a:pt x="311116" y="129106"/>
                  <a:pt x="324630" y="125539"/>
                  <a:pt x="335612" y="117695"/>
                </a:cubicBezTo>
                <a:cubicBezTo>
                  <a:pt x="346031" y="110253"/>
                  <a:pt x="350535" y="94300"/>
                  <a:pt x="362772" y="90535"/>
                </a:cubicBezTo>
                <a:cubicBezTo>
                  <a:pt x="391760" y="81616"/>
                  <a:pt x="423129" y="84499"/>
                  <a:pt x="453307" y="81481"/>
                </a:cubicBezTo>
                <a:cubicBezTo>
                  <a:pt x="550668" y="49027"/>
                  <a:pt x="488584" y="64644"/>
                  <a:pt x="643430" y="54321"/>
                </a:cubicBezTo>
                <a:cubicBezTo>
                  <a:pt x="661537" y="51303"/>
                  <a:pt x="679831" y="49249"/>
                  <a:pt x="697751" y="45267"/>
                </a:cubicBezTo>
                <a:cubicBezTo>
                  <a:pt x="707067" y="43197"/>
                  <a:pt x="715411" y="37119"/>
                  <a:pt x="724911" y="36214"/>
                </a:cubicBezTo>
                <a:cubicBezTo>
                  <a:pt x="819782" y="27179"/>
                  <a:pt x="1111435" y="19949"/>
                  <a:pt x="1168531" y="18107"/>
                </a:cubicBezTo>
                <a:cubicBezTo>
                  <a:pt x="1192456" y="12126"/>
                  <a:pt x="1236873" y="0"/>
                  <a:pt x="1259065" y="0"/>
                </a:cubicBezTo>
                <a:cubicBezTo>
                  <a:pt x="1325526" y="0"/>
                  <a:pt x="1391850" y="6036"/>
                  <a:pt x="1458242" y="9054"/>
                </a:cubicBezTo>
                <a:lnTo>
                  <a:pt x="1512562" y="27160"/>
                </a:lnTo>
                <a:cubicBezTo>
                  <a:pt x="1521616" y="30178"/>
                  <a:pt x="1530223" y="35309"/>
                  <a:pt x="1539723" y="36214"/>
                </a:cubicBezTo>
                <a:cubicBezTo>
                  <a:pt x="1754067" y="56628"/>
                  <a:pt x="1666676" y="46425"/>
                  <a:pt x="1802273" y="63374"/>
                </a:cubicBezTo>
                <a:cubicBezTo>
                  <a:pt x="1853040" y="80297"/>
                  <a:pt x="1820181" y="70115"/>
                  <a:pt x="1901861" y="90535"/>
                </a:cubicBezTo>
                <a:cubicBezTo>
                  <a:pt x="1913932" y="93553"/>
                  <a:pt x="1926271" y="95653"/>
                  <a:pt x="1938075" y="99588"/>
                </a:cubicBezTo>
                <a:cubicBezTo>
                  <a:pt x="1947129" y="102606"/>
                  <a:pt x="1955937" y="106496"/>
                  <a:pt x="1965236" y="108642"/>
                </a:cubicBezTo>
                <a:cubicBezTo>
                  <a:pt x="1995223" y="115562"/>
                  <a:pt x="2055770" y="126749"/>
                  <a:pt x="2055770" y="126749"/>
                </a:cubicBezTo>
                <a:cubicBezTo>
                  <a:pt x="2089067" y="151721"/>
                  <a:pt x="2100067" y="157303"/>
                  <a:pt x="2128198" y="190123"/>
                </a:cubicBezTo>
                <a:cubicBezTo>
                  <a:pt x="2203837" y="278368"/>
                  <a:pt x="2079270" y="150246"/>
                  <a:pt x="2173465" y="244444"/>
                </a:cubicBezTo>
                <a:cubicBezTo>
                  <a:pt x="2176483" y="262551"/>
                  <a:pt x="2176714" y="281350"/>
                  <a:pt x="2182519" y="298764"/>
                </a:cubicBezTo>
                <a:cubicBezTo>
                  <a:pt x="2185960" y="309087"/>
                  <a:pt x="2196340" y="315924"/>
                  <a:pt x="2200626" y="325925"/>
                </a:cubicBezTo>
                <a:cubicBezTo>
                  <a:pt x="2205527" y="337362"/>
                  <a:pt x="2206661" y="350068"/>
                  <a:pt x="2209679" y="362139"/>
                </a:cubicBezTo>
                <a:cubicBezTo>
                  <a:pt x="2212697" y="464745"/>
                  <a:pt x="2213192" y="567456"/>
                  <a:pt x="2218733" y="669956"/>
                </a:cubicBezTo>
                <a:cubicBezTo>
                  <a:pt x="2219248" y="679485"/>
                  <a:pt x="2227786" y="687574"/>
                  <a:pt x="2227786" y="697117"/>
                </a:cubicBezTo>
                <a:cubicBezTo>
                  <a:pt x="2227786" y="769709"/>
                  <a:pt x="2223564" y="835925"/>
                  <a:pt x="2209679" y="905347"/>
                </a:cubicBezTo>
                <a:cubicBezTo>
                  <a:pt x="2207239" y="917548"/>
                  <a:pt x="2202852" y="929318"/>
                  <a:pt x="2200626" y="941560"/>
                </a:cubicBezTo>
                <a:cubicBezTo>
                  <a:pt x="2190410" y="997749"/>
                  <a:pt x="2195026" y="1000176"/>
                  <a:pt x="2182519" y="1050202"/>
                </a:cubicBezTo>
                <a:cubicBezTo>
                  <a:pt x="2180204" y="1059460"/>
                  <a:pt x="2176483" y="1068309"/>
                  <a:pt x="2173465" y="1077362"/>
                </a:cubicBezTo>
                <a:cubicBezTo>
                  <a:pt x="2170447" y="1098487"/>
                  <a:pt x="2167657" y="1119646"/>
                  <a:pt x="2164412" y="1140737"/>
                </a:cubicBezTo>
                <a:cubicBezTo>
                  <a:pt x="2161621" y="1158880"/>
                  <a:pt x="2157636" y="1176842"/>
                  <a:pt x="2155359" y="1195057"/>
                </a:cubicBezTo>
                <a:cubicBezTo>
                  <a:pt x="2148580" y="1249290"/>
                  <a:pt x="2143288" y="1303699"/>
                  <a:pt x="2137252" y="1358020"/>
                </a:cubicBezTo>
                <a:cubicBezTo>
                  <a:pt x="2139733" y="1504388"/>
                  <a:pt x="2117737" y="1758387"/>
                  <a:pt x="2155359" y="1946495"/>
                </a:cubicBezTo>
                <a:cubicBezTo>
                  <a:pt x="2157799" y="1958696"/>
                  <a:pt x="2161394" y="1970638"/>
                  <a:pt x="2164412" y="1982709"/>
                </a:cubicBezTo>
                <a:cubicBezTo>
                  <a:pt x="2160589" y="2097392"/>
                  <a:pt x="2176555" y="2189696"/>
                  <a:pt x="2146305" y="2290527"/>
                </a:cubicBezTo>
                <a:cubicBezTo>
                  <a:pt x="2140820" y="2308808"/>
                  <a:pt x="2138785" y="2328967"/>
                  <a:pt x="2128198" y="2344848"/>
                </a:cubicBezTo>
                <a:lnTo>
                  <a:pt x="2110091" y="2372008"/>
                </a:lnTo>
                <a:cubicBezTo>
                  <a:pt x="2088565" y="2436587"/>
                  <a:pt x="2119088" y="2358512"/>
                  <a:pt x="2073877" y="2426329"/>
                </a:cubicBezTo>
                <a:cubicBezTo>
                  <a:pt x="2068583" y="2434269"/>
                  <a:pt x="2070118" y="2445549"/>
                  <a:pt x="2064824" y="2453489"/>
                </a:cubicBezTo>
                <a:cubicBezTo>
                  <a:pt x="2057722" y="2464142"/>
                  <a:pt x="2045860" y="2470814"/>
                  <a:pt x="2037663" y="2480650"/>
                </a:cubicBezTo>
                <a:cubicBezTo>
                  <a:pt x="2030697" y="2489009"/>
                  <a:pt x="2027745" y="2500645"/>
                  <a:pt x="2019557" y="2507810"/>
                </a:cubicBezTo>
                <a:cubicBezTo>
                  <a:pt x="2003180" y="2522140"/>
                  <a:pt x="1983343" y="2531953"/>
                  <a:pt x="1965236" y="2544024"/>
                </a:cubicBezTo>
                <a:cubicBezTo>
                  <a:pt x="1930136" y="2567424"/>
                  <a:pt x="1948397" y="2558690"/>
                  <a:pt x="1910915" y="2571184"/>
                </a:cubicBezTo>
                <a:cubicBezTo>
                  <a:pt x="1833080" y="2623075"/>
                  <a:pt x="1931559" y="2560862"/>
                  <a:pt x="1856594" y="2598345"/>
                </a:cubicBezTo>
                <a:cubicBezTo>
                  <a:pt x="1846862" y="2603211"/>
                  <a:pt x="1839166" y="2611586"/>
                  <a:pt x="1829434" y="2616452"/>
                </a:cubicBezTo>
                <a:cubicBezTo>
                  <a:pt x="1820898" y="2620720"/>
                  <a:pt x="1811209" y="2622154"/>
                  <a:pt x="1802273" y="2625505"/>
                </a:cubicBezTo>
                <a:cubicBezTo>
                  <a:pt x="1771644" y="2636991"/>
                  <a:pt x="1758625" y="2644442"/>
                  <a:pt x="1729846" y="2652665"/>
                </a:cubicBezTo>
                <a:cubicBezTo>
                  <a:pt x="1717882" y="2656083"/>
                  <a:pt x="1705550" y="2658144"/>
                  <a:pt x="1693632" y="2661719"/>
                </a:cubicBezTo>
                <a:cubicBezTo>
                  <a:pt x="1675351" y="2667204"/>
                  <a:pt x="1657418" y="2673790"/>
                  <a:pt x="1639311" y="2679826"/>
                </a:cubicBezTo>
                <a:cubicBezTo>
                  <a:pt x="1630258" y="2682844"/>
                  <a:pt x="1621011" y="2685335"/>
                  <a:pt x="1612151" y="2688879"/>
                </a:cubicBezTo>
                <a:cubicBezTo>
                  <a:pt x="1597062" y="2694915"/>
                  <a:pt x="1582819" y="2703799"/>
                  <a:pt x="1566883" y="2706986"/>
                </a:cubicBezTo>
                <a:cubicBezTo>
                  <a:pt x="1537143" y="2712934"/>
                  <a:pt x="1506492" y="2712691"/>
                  <a:pt x="1476349" y="2716040"/>
                </a:cubicBezTo>
                <a:cubicBezTo>
                  <a:pt x="1452167" y="2718727"/>
                  <a:pt x="1428007" y="2721652"/>
                  <a:pt x="1403921" y="2725093"/>
                </a:cubicBezTo>
                <a:cubicBezTo>
                  <a:pt x="1346728" y="2733263"/>
                  <a:pt x="1276576" y="2749918"/>
                  <a:pt x="1222852" y="2752254"/>
                </a:cubicBezTo>
                <a:lnTo>
                  <a:pt x="806392" y="2770360"/>
                </a:lnTo>
                <a:cubicBezTo>
                  <a:pt x="788285" y="2773378"/>
                  <a:pt x="770381" y="2778106"/>
                  <a:pt x="752071" y="2779414"/>
                </a:cubicBezTo>
                <a:cubicBezTo>
                  <a:pt x="639832" y="2787431"/>
                  <a:pt x="594377" y="2775834"/>
                  <a:pt x="507628" y="2797521"/>
                </a:cubicBezTo>
                <a:cubicBezTo>
                  <a:pt x="498370" y="2799836"/>
                  <a:pt x="489521" y="2803556"/>
                  <a:pt x="480467" y="2806574"/>
                </a:cubicBezTo>
                <a:cubicBezTo>
                  <a:pt x="375808" y="2803198"/>
                  <a:pt x="260131" y="2814864"/>
                  <a:pt x="154543" y="2788467"/>
                </a:cubicBezTo>
                <a:cubicBezTo>
                  <a:pt x="145285" y="2786152"/>
                  <a:pt x="136436" y="2782432"/>
                  <a:pt x="127382" y="2779414"/>
                </a:cubicBezTo>
                <a:cubicBezTo>
                  <a:pt x="109579" y="2752710"/>
                  <a:pt x="108254" y="2746876"/>
                  <a:pt x="82115" y="2725093"/>
                </a:cubicBezTo>
                <a:cubicBezTo>
                  <a:pt x="73756" y="2718127"/>
                  <a:pt x="64008" y="2713022"/>
                  <a:pt x="54955" y="2706986"/>
                </a:cubicBezTo>
                <a:cubicBezTo>
                  <a:pt x="48919" y="2697933"/>
                  <a:pt x="41134" y="2689827"/>
                  <a:pt x="36848" y="2679826"/>
                </a:cubicBezTo>
                <a:cubicBezTo>
                  <a:pt x="11571" y="2620847"/>
                  <a:pt x="34778" y="2481867"/>
                  <a:pt x="36848" y="2462543"/>
                </a:cubicBezTo>
                <a:cubicBezTo>
                  <a:pt x="38725" y="2445027"/>
                  <a:pt x="54198" y="2389115"/>
                  <a:pt x="64008" y="2362954"/>
                </a:cubicBezTo>
                <a:cubicBezTo>
                  <a:pt x="67855" y="2352694"/>
                  <a:pt x="87431" y="2307345"/>
                  <a:pt x="91168" y="2290527"/>
                </a:cubicBezTo>
                <a:cubicBezTo>
                  <a:pt x="103482" y="2235115"/>
                  <a:pt x="102592" y="2196765"/>
                  <a:pt x="109275" y="2136618"/>
                </a:cubicBezTo>
                <a:cubicBezTo>
                  <a:pt x="111632" y="2115409"/>
                  <a:pt x="116095" y="2094466"/>
                  <a:pt x="118329" y="2073244"/>
                </a:cubicBezTo>
                <a:cubicBezTo>
                  <a:pt x="131895" y="1944368"/>
                  <a:pt x="109871" y="1999625"/>
                  <a:pt x="145489" y="1928388"/>
                </a:cubicBezTo>
                <a:cubicBezTo>
                  <a:pt x="142471" y="1871049"/>
                  <a:pt x="143558" y="1813347"/>
                  <a:pt x="136436" y="1756372"/>
                </a:cubicBezTo>
                <a:cubicBezTo>
                  <a:pt x="134420" y="1740246"/>
                  <a:pt x="122605" y="1726784"/>
                  <a:pt x="118329" y="1711105"/>
                </a:cubicBezTo>
                <a:cubicBezTo>
                  <a:pt x="113499" y="1693395"/>
                  <a:pt x="113727" y="1674593"/>
                  <a:pt x="109275" y="1656784"/>
                </a:cubicBezTo>
                <a:cubicBezTo>
                  <a:pt x="104646" y="1638267"/>
                  <a:pt x="97204" y="1620570"/>
                  <a:pt x="91168" y="1602463"/>
                </a:cubicBezTo>
                <a:lnTo>
                  <a:pt x="64008" y="1520982"/>
                </a:lnTo>
                <a:cubicBezTo>
                  <a:pt x="60990" y="1511929"/>
                  <a:pt x="57270" y="1503080"/>
                  <a:pt x="54955" y="1493822"/>
                </a:cubicBezTo>
                <a:cubicBezTo>
                  <a:pt x="51937" y="1481751"/>
                  <a:pt x="48127" y="1469850"/>
                  <a:pt x="45901" y="1457608"/>
                </a:cubicBezTo>
                <a:cubicBezTo>
                  <a:pt x="29256" y="1366059"/>
                  <a:pt x="46388" y="1422854"/>
                  <a:pt x="27794" y="1367073"/>
                </a:cubicBezTo>
                <a:cubicBezTo>
                  <a:pt x="24776" y="1345948"/>
                  <a:pt x="23916" y="1324401"/>
                  <a:pt x="18741" y="1303699"/>
                </a:cubicBezTo>
                <a:cubicBezTo>
                  <a:pt x="14799" y="1287933"/>
                  <a:pt x="1407" y="1274665"/>
                  <a:pt x="634" y="1258432"/>
                </a:cubicBezTo>
                <a:cubicBezTo>
                  <a:pt x="-1667" y="1210107"/>
                  <a:pt x="2510" y="1161420"/>
                  <a:pt x="9687" y="1113576"/>
                </a:cubicBezTo>
                <a:cubicBezTo>
                  <a:pt x="11689" y="1100229"/>
                  <a:pt x="23055" y="1089999"/>
                  <a:pt x="27794" y="1077362"/>
                </a:cubicBezTo>
                <a:cubicBezTo>
                  <a:pt x="32163" y="1065712"/>
                  <a:pt x="33273" y="1053067"/>
                  <a:pt x="36848" y="1041149"/>
                </a:cubicBezTo>
                <a:cubicBezTo>
                  <a:pt x="42333" y="1022868"/>
                  <a:pt x="48919" y="1004935"/>
                  <a:pt x="54955" y="986828"/>
                </a:cubicBezTo>
                <a:lnTo>
                  <a:pt x="64008" y="959667"/>
                </a:lnTo>
                <a:cubicBezTo>
                  <a:pt x="67092" y="876408"/>
                  <a:pt x="61153" y="755233"/>
                  <a:pt x="82115" y="660903"/>
                </a:cubicBezTo>
                <a:cubicBezTo>
                  <a:pt x="84185" y="651587"/>
                  <a:pt x="88150" y="642796"/>
                  <a:pt x="91168" y="633743"/>
                </a:cubicBezTo>
                <a:cubicBezTo>
                  <a:pt x="88150" y="597529"/>
                  <a:pt x="79698" y="561360"/>
                  <a:pt x="82115" y="525101"/>
                </a:cubicBezTo>
                <a:cubicBezTo>
                  <a:pt x="84093" y="495430"/>
                  <a:pt x="94279" y="497941"/>
                  <a:pt x="109275" y="497941"/>
                </a:cubicBezTo>
                <a:lnTo>
                  <a:pt x="100222" y="497941"/>
                </a:lnTo>
              </a:path>
            </a:pathLst>
          </a:custGeom>
          <a:noFill/>
          <a:ln w="28575">
            <a:solidFill>
              <a:srgbClr val="54A7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180533" y="2789622"/>
            <a:ext cx="1704017" cy="64279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980489" y="2607398"/>
                <a:ext cx="3271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=3,4,5,6,7,8,9,10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89" y="2607398"/>
                <a:ext cx="327185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4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- Round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5" y="2231381"/>
            <a:ext cx="3064943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6808" y="34186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992" y="43677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951" y="25570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0724" y="24534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2028" y="32016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984" y="27416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7299" y="36123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5072" y="3809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4432" y="491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7680" y="4648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024672" y="2453489"/>
                <a:ext cx="5504507" cy="337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There are 10 example points.</a:t>
                </a:r>
              </a:p>
              <a:p>
                <a:r>
                  <a:rPr lang="en-US" dirty="0" smtClean="0"/>
                  <a:t>At first, each point gets equal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for all i’s</a:t>
                </a:r>
              </a:p>
              <a:p>
                <a:r>
                  <a:rPr lang="en-US" dirty="0" smtClean="0"/>
                  <a:t>After the first try there are 3 mistakes (points 3,4,5)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=1  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=1,2,3,4,5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=6,7,8,9,10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=1  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=1,2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0 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=3,4,5,6,7,8,9,10</m:t>
                      </m:r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672" y="2453489"/>
                <a:ext cx="5504507" cy="3371051"/>
              </a:xfrm>
              <a:prstGeom prst="rect">
                <a:avLst/>
              </a:prstGeom>
              <a:blipFill rotWithShape="1">
                <a:blip r:embed="rId3"/>
                <a:stretch>
                  <a:fillRect l="-886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8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- Round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5" y="2231381"/>
            <a:ext cx="3064943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6808" y="34186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992" y="43677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951" y="25570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0724" y="24534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2028" y="32016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984" y="27416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7299" y="36123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5072" y="3809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4432" y="491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7680" y="4648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024671" y="1991762"/>
                <a:ext cx="6690513" cy="4735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=3∗0.1=0.3 </m:t>
                    </m:r>
                    <m:r>
                      <a:rPr lang="en-US" sz="2400" b="0" i="0" smtClean="0">
                        <a:latin typeface="Cambria Math"/>
                      </a:rPr>
                      <m:t>(3 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mistakes</m:t>
                    </m:r>
                    <m:r>
                      <a:rPr lang="en-US" sz="2400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i="1" dirty="0" smtClean="0">
                    <a:latin typeface="Cambria Math"/>
                  </a:rPr>
                  <a:t> </a:t>
                </a:r>
                <a:r>
                  <a:rPr lang="en-US" sz="2000" dirty="0" smtClean="0">
                    <a:latin typeface="Cambria Math"/>
                  </a:rPr>
                  <a:t>(0.1 is the weight of each mistaken point 3,4,5).</a:t>
                </a:r>
                <a:endParaRPr lang="en-US" sz="20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0.3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/>
                              </a:rPr>
                              <m:t>0.3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0.7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0.3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0.42</m:t>
                    </m:r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</a:t>
                </a:r>
                <a:r>
                  <a:rPr lang="en-US" sz="2000" dirty="0"/>
                  <a:t>1,2,6,7,8,9,10</a:t>
                </a:r>
                <a:r>
                  <a:rPr lang="en-US" sz="2000" dirty="0" smtClean="0"/>
                  <a:t>: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0.1∗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0.42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0.1∗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0.657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657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=3,4,5: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0.1∗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0.42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0.1∗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1.522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1522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=7∗0.0657+3∗0.1522=0.9165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=1,2,6,7,8,9,10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0.0657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0.0657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0.9165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=0.0717</m:t>
                    </m:r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=3,4,5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1522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1522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0.9165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</m:t>
                    </m:r>
                    <m:r>
                      <a:rPr lang="en-US" sz="2000" b="0" i="1" smtClean="0">
                        <a:latin typeface="Cambria Math"/>
                      </a:rPr>
                      <m:t>1661</m:t>
                    </m:r>
                  </m:oMath>
                </a14:m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671" y="1991762"/>
                <a:ext cx="6690513" cy="4735720"/>
              </a:xfrm>
              <a:prstGeom prst="rect">
                <a:avLst/>
              </a:prstGeom>
              <a:blipFill rotWithShape="1">
                <a:blip r:embed="rId3"/>
                <a:stretch>
                  <a:fillRect l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- Round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5" y="2231381"/>
            <a:ext cx="3064943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6808" y="34186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992" y="43677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951" y="25570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0724" y="24534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2028" y="32016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984" y="27416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7299" y="36123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5072" y="3809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4432" y="491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7680" y="4648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09117" y="2263366"/>
            <a:ext cx="1915121" cy="1484769"/>
          </a:xfrm>
          <a:custGeom>
            <a:avLst/>
            <a:gdLst>
              <a:gd name="connsiteX0" fmla="*/ 1530376 w 1915121"/>
              <a:gd name="connsiteY0" fmla="*/ 425513 h 1484769"/>
              <a:gd name="connsiteX1" fmla="*/ 1530376 w 1915121"/>
              <a:gd name="connsiteY1" fmla="*/ 425513 h 1484769"/>
              <a:gd name="connsiteX2" fmla="*/ 1448895 w 1915121"/>
              <a:gd name="connsiteY2" fmla="*/ 334979 h 1484769"/>
              <a:gd name="connsiteX3" fmla="*/ 1421734 w 1915121"/>
              <a:gd name="connsiteY3" fmla="*/ 298765 h 1484769"/>
              <a:gd name="connsiteX4" fmla="*/ 1376467 w 1915121"/>
              <a:gd name="connsiteY4" fmla="*/ 262551 h 1484769"/>
              <a:gd name="connsiteX5" fmla="*/ 1358360 w 1915121"/>
              <a:gd name="connsiteY5" fmla="*/ 235390 h 1484769"/>
              <a:gd name="connsiteX6" fmla="*/ 1313093 w 1915121"/>
              <a:gd name="connsiteY6" fmla="*/ 181070 h 1484769"/>
              <a:gd name="connsiteX7" fmla="*/ 1231612 w 1915121"/>
              <a:gd name="connsiteY7" fmla="*/ 117695 h 1484769"/>
              <a:gd name="connsiteX8" fmla="*/ 1159184 w 1915121"/>
              <a:gd name="connsiteY8" fmla="*/ 54321 h 1484769"/>
              <a:gd name="connsiteX9" fmla="*/ 1077703 w 1915121"/>
              <a:gd name="connsiteY9" fmla="*/ 0 h 1484769"/>
              <a:gd name="connsiteX10" fmla="*/ 833259 w 1915121"/>
              <a:gd name="connsiteY10" fmla="*/ 9054 h 1484769"/>
              <a:gd name="connsiteX11" fmla="*/ 806099 w 1915121"/>
              <a:gd name="connsiteY11" fmla="*/ 27161 h 1484769"/>
              <a:gd name="connsiteX12" fmla="*/ 742725 w 1915121"/>
              <a:gd name="connsiteY12" fmla="*/ 36214 h 1484769"/>
              <a:gd name="connsiteX13" fmla="*/ 652190 w 1915121"/>
              <a:gd name="connsiteY13" fmla="*/ 63375 h 1484769"/>
              <a:gd name="connsiteX14" fmla="*/ 579762 w 1915121"/>
              <a:gd name="connsiteY14" fmla="*/ 72428 h 1484769"/>
              <a:gd name="connsiteX15" fmla="*/ 525441 w 1915121"/>
              <a:gd name="connsiteY15" fmla="*/ 90535 h 1484769"/>
              <a:gd name="connsiteX16" fmla="*/ 471121 w 1915121"/>
              <a:gd name="connsiteY16" fmla="*/ 99588 h 1484769"/>
              <a:gd name="connsiteX17" fmla="*/ 425853 w 1915121"/>
              <a:gd name="connsiteY17" fmla="*/ 117695 h 1484769"/>
              <a:gd name="connsiteX18" fmla="*/ 389639 w 1915121"/>
              <a:gd name="connsiteY18" fmla="*/ 126749 h 1484769"/>
              <a:gd name="connsiteX19" fmla="*/ 362479 w 1915121"/>
              <a:gd name="connsiteY19" fmla="*/ 135802 h 1484769"/>
              <a:gd name="connsiteX20" fmla="*/ 290051 w 1915121"/>
              <a:gd name="connsiteY20" fmla="*/ 153909 h 1484769"/>
              <a:gd name="connsiteX21" fmla="*/ 199517 w 1915121"/>
              <a:gd name="connsiteY21" fmla="*/ 208230 h 1484769"/>
              <a:gd name="connsiteX22" fmla="*/ 145196 w 1915121"/>
              <a:gd name="connsiteY22" fmla="*/ 226337 h 1484769"/>
              <a:gd name="connsiteX23" fmla="*/ 90875 w 1915121"/>
              <a:gd name="connsiteY23" fmla="*/ 271604 h 1484769"/>
              <a:gd name="connsiteX24" fmla="*/ 36554 w 1915121"/>
              <a:gd name="connsiteY24" fmla="*/ 362139 h 1484769"/>
              <a:gd name="connsiteX25" fmla="*/ 18447 w 1915121"/>
              <a:gd name="connsiteY25" fmla="*/ 579422 h 1484769"/>
              <a:gd name="connsiteX26" fmla="*/ 9394 w 1915121"/>
              <a:gd name="connsiteY26" fmla="*/ 642796 h 1484769"/>
              <a:gd name="connsiteX27" fmla="*/ 340 w 1915121"/>
              <a:gd name="connsiteY27" fmla="*/ 751438 h 1484769"/>
              <a:gd name="connsiteX28" fmla="*/ 9394 w 1915121"/>
              <a:gd name="connsiteY28" fmla="*/ 896293 h 1484769"/>
              <a:gd name="connsiteX29" fmla="*/ 63715 w 1915121"/>
              <a:gd name="connsiteY29" fmla="*/ 932507 h 1484769"/>
              <a:gd name="connsiteX30" fmla="*/ 163303 w 1915121"/>
              <a:gd name="connsiteY30" fmla="*/ 968721 h 1484769"/>
              <a:gd name="connsiteX31" fmla="*/ 199517 w 1915121"/>
              <a:gd name="connsiteY31" fmla="*/ 977775 h 1484769"/>
              <a:gd name="connsiteX32" fmla="*/ 271944 w 1915121"/>
              <a:gd name="connsiteY32" fmla="*/ 1013988 h 1484769"/>
              <a:gd name="connsiteX33" fmla="*/ 326265 w 1915121"/>
              <a:gd name="connsiteY33" fmla="*/ 1050202 h 1484769"/>
              <a:gd name="connsiteX34" fmla="*/ 353426 w 1915121"/>
              <a:gd name="connsiteY34" fmla="*/ 1068309 h 1484769"/>
              <a:gd name="connsiteX35" fmla="*/ 371533 w 1915121"/>
              <a:gd name="connsiteY35" fmla="*/ 1095470 h 1484769"/>
              <a:gd name="connsiteX36" fmla="*/ 434907 w 1915121"/>
              <a:gd name="connsiteY36" fmla="*/ 1149790 h 1484769"/>
              <a:gd name="connsiteX37" fmla="*/ 471121 w 1915121"/>
              <a:gd name="connsiteY37" fmla="*/ 1158844 h 1484769"/>
              <a:gd name="connsiteX38" fmla="*/ 525441 w 1915121"/>
              <a:gd name="connsiteY38" fmla="*/ 1186004 h 1484769"/>
              <a:gd name="connsiteX39" fmla="*/ 561655 w 1915121"/>
              <a:gd name="connsiteY39" fmla="*/ 1204111 h 1484769"/>
              <a:gd name="connsiteX40" fmla="*/ 588816 w 1915121"/>
              <a:gd name="connsiteY40" fmla="*/ 1213165 h 1484769"/>
              <a:gd name="connsiteX41" fmla="*/ 615976 w 1915121"/>
              <a:gd name="connsiteY41" fmla="*/ 1231272 h 1484769"/>
              <a:gd name="connsiteX42" fmla="*/ 679350 w 1915121"/>
              <a:gd name="connsiteY42" fmla="*/ 1258432 h 1484769"/>
              <a:gd name="connsiteX43" fmla="*/ 751778 w 1915121"/>
              <a:gd name="connsiteY43" fmla="*/ 1285592 h 1484769"/>
              <a:gd name="connsiteX44" fmla="*/ 778938 w 1915121"/>
              <a:gd name="connsiteY44" fmla="*/ 1303699 h 1484769"/>
              <a:gd name="connsiteX45" fmla="*/ 860420 w 1915121"/>
              <a:gd name="connsiteY45" fmla="*/ 1321806 h 1484769"/>
              <a:gd name="connsiteX46" fmla="*/ 914740 w 1915121"/>
              <a:gd name="connsiteY46" fmla="*/ 1348967 h 1484769"/>
              <a:gd name="connsiteX47" fmla="*/ 950954 w 1915121"/>
              <a:gd name="connsiteY47" fmla="*/ 1358020 h 1484769"/>
              <a:gd name="connsiteX48" fmla="*/ 978115 w 1915121"/>
              <a:gd name="connsiteY48" fmla="*/ 1376127 h 1484769"/>
              <a:gd name="connsiteX49" fmla="*/ 1050542 w 1915121"/>
              <a:gd name="connsiteY49" fmla="*/ 1394234 h 1484769"/>
              <a:gd name="connsiteX50" fmla="*/ 1132024 w 1915121"/>
              <a:gd name="connsiteY50" fmla="*/ 1421394 h 1484769"/>
              <a:gd name="connsiteX51" fmla="*/ 1168237 w 1915121"/>
              <a:gd name="connsiteY51" fmla="*/ 1439501 h 1484769"/>
              <a:gd name="connsiteX52" fmla="*/ 1276879 w 1915121"/>
              <a:gd name="connsiteY52" fmla="*/ 1457608 h 1484769"/>
              <a:gd name="connsiteX53" fmla="*/ 1313093 w 1915121"/>
              <a:gd name="connsiteY53" fmla="*/ 1466662 h 1484769"/>
              <a:gd name="connsiteX54" fmla="*/ 1430788 w 1915121"/>
              <a:gd name="connsiteY54" fmla="*/ 1484769 h 1484769"/>
              <a:gd name="connsiteX55" fmla="*/ 1566590 w 1915121"/>
              <a:gd name="connsiteY55" fmla="*/ 1475715 h 1484769"/>
              <a:gd name="connsiteX56" fmla="*/ 1629964 w 1915121"/>
              <a:gd name="connsiteY56" fmla="*/ 1439501 h 1484769"/>
              <a:gd name="connsiteX57" fmla="*/ 1684285 w 1915121"/>
              <a:gd name="connsiteY57" fmla="*/ 1412341 h 1484769"/>
              <a:gd name="connsiteX58" fmla="*/ 1729552 w 1915121"/>
              <a:gd name="connsiteY58" fmla="*/ 1385181 h 1484769"/>
              <a:gd name="connsiteX59" fmla="*/ 1774820 w 1915121"/>
              <a:gd name="connsiteY59" fmla="*/ 1367074 h 1484769"/>
              <a:gd name="connsiteX60" fmla="*/ 1801980 w 1915121"/>
              <a:gd name="connsiteY60" fmla="*/ 1358020 h 1484769"/>
              <a:gd name="connsiteX61" fmla="*/ 1829140 w 1915121"/>
              <a:gd name="connsiteY61" fmla="*/ 1339913 h 1484769"/>
              <a:gd name="connsiteX62" fmla="*/ 1901568 w 1915121"/>
              <a:gd name="connsiteY62" fmla="*/ 1303699 h 1484769"/>
              <a:gd name="connsiteX63" fmla="*/ 1901568 w 1915121"/>
              <a:gd name="connsiteY63" fmla="*/ 1059256 h 1484769"/>
              <a:gd name="connsiteX64" fmla="*/ 1874408 w 1915121"/>
              <a:gd name="connsiteY64" fmla="*/ 1004935 h 1484769"/>
              <a:gd name="connsiteX65" fmla="*/ 1856301 w 1915121"/>
              <a:gd name="connsiteY65" fmla="*/ 968721 h 1484769"/>
              <a:gd name="connsiteX66" fmla="*/ 1801980 w 1915121"/>
              <a:gd name="connsiteY66" fmla="*/ 923454 h 1484769"/>
              <a:gd name="connsiteX67" fmla="*/ 1774820 w 1915121"/>
              <a:gd name="connsiteY67" fmla="*/ 914400 h 1484769"/>
              <a:gd name="connsiteX68" fmla="*/ 1747659 w 1915121"/>
              <a:gd name="connsiteY68" fmla="*/ 896293 h 1484769"/>
              <a:gd name="connsiteX69" fmla="*/ 1693338 w 1915121"/>
              <a:gd name="connsiteY69" fmla="*/ 878186 h 1484769"/>
              <a:gd name="connsiteX70" fmla="*/ 1666178 w 1915121"/>
              <a:gd name="connsiteY70" fmla="*/ 860080 h 1484769"/>
              <a:gd name="connsiteX71" fmla="*/ 1620911 w 1915121"/>
              <a:gd name="connsiteY71" fmla="*/ 851026 h 1484769"/>
              <a:gd name="connsiteX72" fmla="*/ 1584697 w 1915121"/>
              <a:gd name="connsiteY72" fmla="*/ 841973 h 1484769"/>
              <a:gd name="connsiteX73" fmla="*/ 1530376 w 1915121"/>
              <a:gd name="connsiteY73" fmla="*/ 796705 h 1484769"/>
              <a:gd name="connsiteX74" fmla="*/ 1521323 w 1915121"/>
              <a:gd name="connsiteY74" fmla="*/ 769545 h 1484769"/>
              <a:gd name="connsiteX75" fmla="*/ 1512269 w 1915121"/>
              <a:gd name="connsiteY75" fmla="*/ 642796 h 1484769"/>
              <a:gd name="connsiteX76" fmla="*/ 1530376 w 1915121"/>
              <a:gd name="connsiteY76" fmla="*/ 543208 h 1484769"/>
              <a:gd name="connsiteX77" fmla="*/ 1539430 w 1915121"/>
              <a:gd name="connsiteY77" fmla="*/ 516048 h 1484769"/>
              <a:gd name="connsiteX78" fmla="*/ 1557536 w 1915121"/>
              <a:gd name="connsiteY78" fmla="*/ 488887 h 1484769"/>
              <a:gd name="connsiteX79" fmla="*/ 1530376 w 1915121"/>
              <a:gd name="connsiteY79" fmla="*/ 425513 h 148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915121" h="1484769">
                <a:moveTo>
                  <a:pt x="1530376" y="425513"/>
                </a:moveTo>
                <a:lnTo>
                  <a:pt x="1530376" y="425513"/>
                </a:lnTo>
                <a:cubicBezTo>
                  <a:pt x="1503216" y="395335"/>
                  <a:pt x="1475318" y="365805"/>
                  <a:pt x="1448895" y="334979"/>
                </a:cubicBezTo>
                <a:cubicBezTo>
                  <a:pt x="1439075" y="323522"/>
                  <a:pt x="1432404" y="309435"/>
                  <a:pt x="1421734" y="298765"/>
                </a:cubicBezTo>
                <a:cubicBezTo>
                  <a:pt x="1408070" y="285101"/>
                  <a:pt x="1390131" y="276215"/>
                  <a:pt x="1376467" y="262551"/>
                </a:cubicBezTo>
                <a:cubicBezTo>
                  <a:pt x="1368773" y="254857"/>
                  <a:pt x="1365040" y="243979"/>
                  <a:pt x="1358360" y="235390"/>
                </a:cubicBezTo>
                <a:cubicBezTo>
                  <a:pt x="1343890" y="216785"/>
                  <a:pt x="1330365" y="197108"/>
                  <a:pt x="1313093" y="181070"/>
                </a:cubicBezTo>
                <a:cubicBezTo>
                  <a:pt x="1287879" y="157657"/>
                  <a:pt x="1255943" y="142025"/>
                  <a:pt x="1231612" y="117695"/>
                </a:cubicBezTo>
                <a:cubicBezTo>
                  <a:pt x="1195310" y="81394"/>
                  <a:pt x="1199702" y="82372"/>
                  <a:pt x="1159184" y="54321"/>
                </a:cubicBezTo>
                <a:cubicBezTo>
                  <a:pt x="1132346" y="35740"/>
                  <a:pt x="1077703" y="0"/>
                  <a:pt x="1077703" y="0"/>
                </a:cubicBezTo>
                <a:cubicBezTo>
                  <a:pt x="996222" y="3018"/>
                  <a:pt x="914392" y="941"/>
                  <a:pt x="833259" y="9054"/>
                </a:cubicBezTo>
                <a:cubicBezTo>
                  <a:pt x="822432" y="10137"/>
                  <a:pt x="816521" y="24034"/>
                  <a:pt x="806099" y="27161"/>
                </a:cubicBezTo>
                <a:cubicBezTo>
                  <a:pt x="785660" y="33293"/>
                  <a:pt x="763720" y="32397"/>
                  <a:pt x="742725" y="36214"/>
                </a:cubicBezTo>
                <a:cubicBezTo>
                  <a:pt x="644874" y="54005"/>
                  <a:pt x="784459" y="35032"/>
                  <a:pt x="652190" y="63375"/>
                </a:cubicBezTo>
                <a:cubicBezTo>
                  <a:pt x="628400" y="68473"/>
                  <a:pt x="603905" y="69410"/>
                  <a:pt x="579762" y="72428"/>
                </a:cubicBezTo>
                <a:cubicBezTo>
                  <a:pt x="561655" y="78464"/>
                  <a:pt x="543958" y="85906"/>
                  <a:pt x="525441" y="90535"/>
                </a:cubicBezTo>
                <a:cubicBezTo>
                  <a:pt x="507633" y="94987"/>
                  <a:pt x="488831" y="94758"/>
                  <a:pt x="471121" y="99588"/>
                </a:cubicBezTo>
                <a:cubicBezTo>
                  <a:pt x="455442" y="103864"/>
                  <a:pt x="441271" y="112556"/>
                  <a:pt x="425853" y="117695"/>
                </a:cubicBezTo>
                <a:cubicBezTo>
                  <a:pt x="414049" y="121630"/>
                  <a:pt x="401603" y="123331"/>
                  <a:pt x="389639" y="126749"/>
                </a:cubicBezTo>
                <a:cubicBezTo>
                  <a:pt x="380463" y="129371"/>
                  <a:pt x="371686" y="133291"/>
                  <a:pt x="362479" y="135802"/>
                </a:cubicBezTo>
                <a:cubicBezTo>
                  <a:pt x="338470" y="142350"/>
                  <a:pt x="290051" y="153909"/>
                  <a:pt x="290051" y="153909"/>
                </a:cubicBezTo>
                <a:cubicBezTo>
                  <a:pt x="250279" y="183739"/>
                  <a:pt x="250380" y="187037"/>
                  <a:pt x="199517" y="208230"/>
                </a:cubicBezTo>
                <a:cubicBezTo>
                  <a:pt x="181899" y="215571"/>
                  <a:pt x="145196" y="226337"/>
                  <a:pt x="145196" y="226337"/>
                </a:cubicBezTo>
                <a:cubicBezTo>
                  <a:pt x="121053" y="242432"/>
                  <a:pt x="109643" y="247474"/>
                  <a:pt x="90875" y="271604"/>
                </a:cubicBezTo>
                <a:cubicBezTo>
                  <a:pt x="60285" y="310934"/>
                  <a:pt x="56263" y="322722"/>
                  <a:pt x="36554" y="362139"/>
                </a:cubicBezTo>
                <a:cubicBezTo>
                  <a:pt x="30518" y="434567"/>
                  <a:pt x="25448" y="507081"/>
                  <a:pt x="18447" y="579422"/>
                </a:cubicBezTo>
                <a:cubicBezTo>
                  <a:pt x="16392" y="600662"/>
                  <a:pt x="11628" y="621574"/>
                  <a:pt x="9394" y="642796"/>
                </a:cubicBezTo>
                <a:cubicBezTo>
                  <a:pt x="5590" y="678936"/>
                  <a:pt x="3358" y="715224"/>
                  <a:pt x="340" y="751438"/>
                </a:cubicBezTo>
                <a:cubicBezTo>
                  <a:pt x="3358" y="799723"/>
                  <a:pt x="-6588" y="850630"/>
                  <a:pt x="9394" y="896293"/>
                </a:cubicBezTo>
                <a:cubicBezTo>
                  <a:pt x="16583" y="916833"/>
                  <a:pt x="43510" y="924425"/>
                  <a:pt x="63715" y="932507"/>
                </a:cubicBezTo>
                <a:cubicBezTo>
                  <a:pt x="93718" y="944508"/>
                  <a:pt x="132304" y="960971"/>
                  <a:pt x="163303" y="968721"/>
                </a:cubicBezTo>
                <a:lnTo>
                  <a:pt x="199517" y="977775"/>
                </a:lnTo>
                <a:cubicBezTo>
                  <a:pt x="307358" y="1058654"/>
                  <a:pt x="170237" y="963134"/>
                  <a:pt x="271944" y="1013988"/>
                </a:cubicBezTo>
                <a:cubicBezTo>
                  <a:pt x="291408" y="1023720"/>
                  <a:pt x="308158" y="1038131"/>
                  <a:pt x="326265" y="1050202"/>
                </a:cubicBezTo>
                <a:lnTo>
                  <a:pt x="353426" y="1068309"/>
                </a:lnTo>
                <a:cubicBezTo>
                  <a:pt x="359462" y="1077363"/>
                  <a:pt x="364567" y="1087111"/>
                  <a:pt x="371533" y="1095470"/>
                </a:cubicBezTo>
                <a:cubicBezTo>
                  <a:pt x="384476" y="1111002"/>
                  <a:pt x="417779" y="1141226"/>
                  <a:pt x="434907" y="1149790"/>
                </a:cubicBezTo>
                <a:cubicBezTo>
                  <a:pt x="446036" y="1155355"/>
                  <a:pt x="459050" y="1155826"/>
                  <a:pt x="471121" y="1158844"/>
                </a:cubicBezTo>
                <a:cubicBezTo>
                  <a:pt x="523316" y="1193641"/>
                  <a:pt x="472965" y="1163515"/>
                  <a:pt x="525441" y="1186004"/>
                </a:cubicBezTo>
                <a:cubicBezTo>
                  <a:pt x="537846" y="1191320"/>
                  <a:pt x="549250" y="1198795"/>
                  <a:pt x="561655" y="1204111"/>
                </a:cubicBezTo>
                <a:cubicBezTo>
                  <a:pt x="570427" y="1207870"/>
                  <a:pt x="580280" y="1208897"/>
                  <a:pt x="588816" y="1213165"/>
                </a:cubicBezTo>
                <a:cubicBezTo>
                  <a:pt x="598548" y="1218031"/>
                  <a:pt x="606529" y="1225874"/>
                  <a:pt x="615976" y="1231272"/>
                </a:cubicBezTo>
                <a:cubicBezTo>
                  <a:pt x="647301" y="1249172"/>
                  <a:pt x="648879" y="1248275"/>
                  <a:pt x="679350" y="1258432"/>
                </a:cubicBezTo>
                <a:cubicBezTo>
                  <a:pt x="743049" y="1300897"/>
                  <a:pt x="662277" y="1252029"/>
                  <a:pt x="751778" y="1285592"/>
                </a:cubicBezTo>
                <a:cubicBezTo>
                  <a:pt x="761966" y="1289412"/>
                  <a:pt x="768937" y="1299413"/>
                  <a:pt x="778938" y="1303699"/>
                </a:cubicBezTo>
                <a:cubicBezTo>
                  <a:pt x="791956" y="1309278"/>
                  <a:pt x="850099" y="1319226"/>
                  <a:pt x="860420" y="1321806"/>
                </a:cubicBezTo>
                <a:cubicBezTo>
                  <a:pt x="921456" y="1337065"/>
                  <a:pt x="852785" y="1322415"/>
                  <a:pt x="914740" y="1348967"/>
                </a:cubicBezTo>
                <a:cubicBezTo>
                  <a:pt x="926177" y="1353868"/>
                  <a:pt x="938883" y="1355002"/>
                  <a:pt x="950954" y="1358020"/>
                </a:cubicBezTo>
                <a:cubicBezTo>
                  <a:pt x="960008" y="1364056"/>
                  <a:pt x="967889" y="1372408"/>
                  <a:pt x="978115" y="1376127"/>
                </a:cubicBezTo>
                <a:cubicBezTo>
                  <a:pt x="1001502" y="1384631"/>
                  <a:pt x="1050542" y="1394234"/>
                  <a:pt x="1050542" y="1394234"/>
                </a:cubicBezTo>
                <a:cubicBezTo>
                  <a:pt x="1141569" y="1439747"/>
                  <a:pt x="1026718" y="1386292"/>
                  <a:pt x="1132024" y="1421394"/>
                </a:cubicBezTo>
                <a:cubicBezTo>
                  <a:pt x="1144827" y="1425662"/>
                  <a:pt x="1155144" y="1436228"/>
                  <a:pt x="1168237" y="1439501"/>
                </a:cubicBezTo>
                <a:cubicBezTo>
                  <a:pt x="1203854" y="1448405"/>
                  <a:pt x="1240794" y="1450842"/>
                  <a:pt x="1276879" y="1457608"/>
                </a:cubicBezTo>
                <a:cubicBezTo>
                  <a:pt x="1289109" y="1459901"/>
                  <a:pt x="1300819" y="1464616"/>
                  <a:pt x="1313093" y="1466662"/>
                </a:cubicBezTo>
                <a:cubicBezTo>
                  <a:pt x="1510386" y="1499544"/>
                  <a:pt x="1292349" y="1457079"/>
                  <a:pt x="1430788" y="1484769"/>
                </a:cubicBezTo>
                <a:cubicBezTo>
                  <a:pt x="1476055" y="1481751"/>
                  <a:pt x="1521777" y="1482791"/>
                  <a:pt x="1566590" y="1475715"/>
                </a:cubicBezTo>
                <a:cubicBezTo>
                  <a:pt x="1586315" y="1472600"/>
                  <a:pt x="1612714" y="1449084"/>
                  <a:pt x="1629964" y="1439501"/>
                </a:cubicBezTo>
                <a:cubicBezTo>
                  <a:pt x="1647661" y="1429670"/>
                  <a:pt x="1666513" y="1422035"/>
                  <a:pt x="1684285" y="1412341"/>
                </a:cubicBezTo>
                <a:cubicBezTo>
                  <a:pt x="1699733" y="1403915"/>
                  <a:pt x="1713813" y="1393050"/>
                  <a:pt x="1729552" y="1385181"/>
                </a:cubicBezTo>
                <a:cubicBezTo>
                  <a:pt x="1744088" y="1377913"/>
                  <a:pt x="1759603" y="1372780"/>
                  <a:pt x="1774820" y="1367074"/>
                </a:cubicBezTo>
                <a:cubicBezTo>
                  <a:pt x="1783755" y="1363723"/>
                  <a:pt x="1793444" y="1362288"/>
                  <a:pt x="1801980" y="1358020"/>
                </a:cubicBezTo>
                <a:cubicBezTo>
                  <a:pt x="1811712" y="1353154"/>
                  <a:pt x="1819588" y="1345123"/>
                  <a:pt x="1829140" y="1339913"/>
                </a:cubicBezTo>
                <a:cubicBezTo>
                  <a:pt x="1852836" y="1326988"/>
                  <a:pt x="1901568" y="1303699"/>
                  <a:pt x="1901568" y="1303699"/>
                </a:cubicBezTo>
                <a:cubicBezTo>
                  <a:pt x="1922431" y="1199390"/>
                  <a:pt x="1916615" y="1247337"/>
                  <a:pt x="1901568" y="1059256"/>
                </a:cubicBezTo>
                <a:cubicBezTo>
                  <a:pt x="1899638" y="1035127"/>
                  <a:pt x="1885765" y="1024810"/>
                  <a:pt x="1874408" y="1004935"/>
                </a:cubicBezTo>
                <a:cubicBezTo>
                  <a:pt x="1867712" y="993217"/>
                  <a:pt x="1864146" y="979703"/>
                  <a:pt x="1856301" y="968721"/>
                </a:cubicBezTo>
                <a:cubicBezTo>
                  <a:pt x="1845178" y="953149"/>
                  <a:pt x="1819625" y="932277"/>
                  <a:pt x="1801980" y="923454"/>
                </a:cubicBezTo>
                <a:cubicBezTo>
                  <a:pt x="1793444" y="919186"/>
                  <a:pt x="1783356" y="918668"/>
                  <a:pt x="1774820" y="914400"/>
                </a:cubicBezTo>
                <a:cubicBezTo>
                  <a:pt x="1765088" y="909534"/>
                  <a:pt x="1757602" y="900712"/>
                  <a:pt x="1747659" y="896293"/>
                </a:cubicBezTo>
                <a:cubicBezTo>
                  <a:pt x="1730218" y="888541"/>
                  <a:pt x="1709219" y="888773"/>
                  <a:pt x="1693338" y="878186"/>
                </a:cubicBezTo>
                <a:cubicBezTo>
                  <a:pt x="1684285" y="872151"/>
                  <a:pt x="1676366" y="863900"/>
                  <a:pt x="1666178" y="860080"/>
                </a:cubicBezTo>
                <a:cubicBezTo>
                  <a:pt x="1651770" y="854677"/>
                  <a:pt x="1635932" y="854364"/>
                  <a:pt x="1620911" y="851026"/>
                </a:cubicBezTo>
                <a:cubicBezTo>
                  <a:pt x="1608764" y="848327"/>
                  <a:pt x="1596768" y="844991"/>
                  <a:pt x="1584697" y="841973"/>
                </a:cubicBezTo>
                <a:cubicBezTo>
                  <a:pt x="1564654" y="828611"/>
                  <a:pt x="1544319" y="817620"/>
                  <a:pt x="1530376" y="796705"/>
                </a:cubicBezTo>
                <a:cubicBezTo>
                  <a:pt x="1525083" y="788765"/>
                  <a:pt x="1524341" y="778598"/>
                  <a:pt x="1521323" y="769545"/>
                </a:cubicBezTo>
                <a:cubicBezTo>
                  <a:pt x="1518305" y="727295"/>
                  <a:pt x="1512269" y="685153"/>
                  <a:pt x="1512269" y="642796"/>
                </a:cubicBezTo>
                <a:cubicBezTo>
                  <a:pt x="1512269" y="617159"/>
                  <a:pt x="1522453" y="570937"/>
                  <a:pt x="1530376" y="543208"/>
                </a:cubicBezTo>
                <a:cubicBezTo>
                  <a:pt x="1532998" y="534032"/>
                  <a:pt x="1535162" y="524584"/>
                  <a:pt x="1539430" y="516048"/>
                </a:cubicBezTo>
                <a:cubicBezTo>
                  <a:pt x="1544296" y="506316"/>
                  <a:pt x="1551501" y="497941"/>
                  <a:pt x="1557536" y="488887"/>
                </a:cubicBezTo>
                <a:cubicBezTo>
                  <a:pt x="1547299" y="437702"/>
                  <a:pt x="1534903" y="436075"/>
                  <a:pt x="1530376" y="425513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59251" y="1964604"/>
            <a:ext cx="2987641" cy="32593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346475" y="1779938"/>
                <a:ext cx="284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661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4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475" y="1779938"/>
                <a:ext cx="284687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/>
          <p:cNvSpPr/>
          <p:nvPr/>
        </p:nvSpPr>
        <p:spPr>
          <a:xfrm>
            <a:off x="1285510" y="2734147"/>
            <a:ext cx="3268383" cy="2716039"/>
          </a:xfrm>
          <a:custGeom>
            <a:avLst/>
            <a:gdLst>
              <a:gd name="connsiteX0" fmla="*/ 2580320 w 3268383"/>
              <a:gd name="connsiteY0" fmla="*/ 54320 h 2716039"/>
              <a:gd name="connsiteX1" fmla="*/ 2580320 w 3268383"/>
              <a:gd name="connsiteY1" fmla="*/ 54320 h 2716039"/>
              <a:gd name="connsiteX2" fmla="*/ 2498839 w 3268383"/>
              <a:gd name="connsiteY2" fmla="*/ 72427 h 2716039"/>
              <a:gd name="connsiteX3" fmla="*/ 2453571 w 3268383"/>
              <a:gd name="connsiteY3" fmla="*/ 126748 h 2716039"/>
              <a:gd name="connsiteX4" fmla="*/ 2444518 w 3268383"/>
              <a:gd name="connsiteY4" fmla="*/ 235390 h 2716039"/>
              <a:gd name="connsiteX5" fmla="*/ 2471678 w 3268383"/>
              <a:gd name="connsiteY5" fmla="*/ 271603 h 2716039"/>
              <a:gd name="connsiteX6" fmla="*/ 2489785 w 3268383"/>
              <a:gd name="connsiteY6" fmla="*/ 298764 h 2716039"/>
              <a:gd name="connsiteX7" fmla="*/ 2498839 w 3268383"/>
              <a:gd name="connsiteY7" fmla="*/ 325924 h 2716039"/>
              <a:gd name="connsiteX8" fmla="*/ 2553159 w 3268383"/>
              <a:gd name="connsiteY8" fmla="*/ 371192 h 2716039"/>
              <a:gd name="connsiteX9" fmla="*/ 2607480 w 3268383"/>
              <a:gd name="connsiteY9" fmla="*/ 380245 h 2716039"/>
              <a:gd name="connsiteX10" fmla="*/ 2698015 w 3268383"/>
              <a:gd name="connsiteY10" fmla="*/ 398352 h 2716039"/>
              <a:gd name="connsiteX11" fmla="*/ 2734229 w 3268383"/>
              <a:gd name="connsiteY11" fmla="*/ 425512 h 2716039"/>
              <a:gd name="connsiteX12" fmla="*/ 2752336 w 3268383"/>
              <a:gd name="connsiteY12" fmla="*/ 452673 h 2716039"/>
              <a:gd name="connsiteX13" fmla="*/ 2806656 w 3268383"/>
              <a:gd name="connsiteY13" fmla="*/ 497940 h 2716039"/>
              <a:gd name="connsiteX14" fmla="*/ 2815710 w 3268383"/>
              <a:gd name="connsiteY14" fmla="*/ 633742 h 2716039"/>
              <a:gd name="connsiteX15" fmla="*/ 2824763 w 3268383"/>
              <a:gd name="connsiteY15" fmla="*/ 679009 h 2716039"/>
              <a:gd name="connsiteX16" fmla="*/ 2842870 w 3268383"/>
              <a:gd name="connsiteY16" fmla="*/ 733330 h 2716039"/>
              <a:gd name="connsiteX17" fmla="*/ 2833817 w 3268383"/>
              <a:gd name="connsiteY17" fmla="*/ 896293 h 2716039"/>
              <a:gd name="connsiteX18" fmla="*/ 2806656 w 3268383"/>
              <a:gd name="connsiteY18" fmla="*/ 959667 h 2716039"/>
              <a:gd name="connsiteX19" fmla="*/ 2761389 w 3268383"/>
              <a:gd name="connsiteY19" fmla="*/ 1041148 h 2716039"/>
              <a:gd name="connsiteX20" fmla="*/ 2743282 w 3268383"/>
              <a:gd name="connsiteY20" fmla="*/ 1068308 h 2716039"/>
              <a:gd name="connsiteX21" fmla="*/ 2688961 w 3268383"/>
              <a:gd name="connsiteY21" fmla="*/ 1104522 h 2716039"/>
              <a:gd name="connsiteX22" fmla="*/ 2634640 w 3268383"/>
              <a:gd name="connsiteY22" fmla="*/ 1122629 h 2716039"/>
              <a:gd name="connsiteX23" fmla="*/ 2607480 w 3268383"/>
              <a:gd name="connsiteY23" fmla="*/ 1131683 h 2716039"/>
              <a:gd name="connsiteX24" fmla="*/ 2525999 w 3268383"/>
              <a:gd name="connsiteY24" fmla="*/ 1158843 h 2716039"/>
              <a:gd name="connsiteX25" fmla="*/ 2100486 w 3268383"/>
              <a:gd name="connsiteY25" fmla="*/ 1167897 h 2716039"/>
              <a:gd name="connsiteX26" fmla="*/ 2073326 w 3268383"/>
              <a:gd name="connsiteY26" fmla="*/ 1158843 h 2716039"/>
              <a:gd name="connsiteX27" fmla="*/ 2055219 w 3268383"/>
              <a:gd name="connsiteY27" fmla="*/ 1131683 h 2716039"/>
              <a:gd name="connsiteX28" fmla="*/ 2028058 w 3268383"/>
              <a:gd name="connsiteY28" fmla="*/ 1104522 h 2716039"/>
              <a:gd name="connsiteX29" fmla="*/ 1955631 w 3268383"/>
              <a:gd name="connsiteY29" fmla="*/ 1059255 h 2716039"/>
              <a:gd name="connsiteX30" fmla="*/ 1910363 w 3268383"/>
              <a:gd name="connsiteY30" fmla="*/ 1050202 h 2716039"/>
              <a:gd name="connsiteX31" fmla="*/ 1856042 w 3268383"/>
              <a:gd name="connsiteY31" fmla="*/ 1032095 h 2716039"/>
              <a:gd name="connsiteX32" fmla="*/ 1819829 w 3268383"/>
              <a:gd name="connsiteY32" fmla="*/ 1023041 h 2716039"/>
              <a:gd name="connsiteX33" fmla="*/ 1765508 w 3268383"/>
              <a:gd name="connsiteY33" fmla="*/ 1004934 h 2716039"/>
              <a:gd name="connsiteX34" fmla="*/ 1738347 w 3268383"/>
              <a:gd name="connsiteY34" fmla="*/ 995881 h 2716039"/>
              <a:gd name="connsiteX35" fmla="*/ 1684027 w 3268383"/>
              <a:gd name="connsiteY35" fmla="*/ 968720 h 2716039"/>
              <a:gd name="connsiteX36" fmla="*/ 1656866 w 3268383"/>
              <a:gd name="connsiteY36" fmla="*/ 950613 h 2716039"/>
              <a:gd name="connsiteX37" fmla="*/ 1593492 w 3268383"/>
              <a:gd name="connsiteY37" fmla="*/ 932506 h 2716039"/>
              <a:gd name="connsiteX38" fmla="*/ 1566332 w 3268383"/>
              <a:gd name="connsiteY38" fmla="*/ 914400 h 2716039"/>
              <a:gd name="connsiteX39" fmla="*/ 1502957 w 3268383"/>
              <a:gd name="connsiteY39" fmla="*/ 896293 h 2716039"/>
              <a:gd name="connsiteX40" fmla="*/ 1475797 w 3268383"/>
              <a:gd name="connsiteY40" fmla="*/ 887239 h 2716039"/>
              <a:gd name="connsiteX41" fmla="*/ 1367155 w 3268383"/>
              <a:gd name="connsiteY41" fmla="*/ 878186 h 2716039"/>
              <a:gd name="connsiteX42" fmla="*/ 1276621 w 3268383"/>
              <a:gd name="connsiteY42" fmla="*/ 869132 h 2716039"/>
              <a:gd name="connsiteX43" fmla="*/ 1213246 w 3268383"/>
              <a:gd name="connsiteY43" fmla="*/ 851025 h 2716039"/>
              <a:gd name="connsiteX44" fmla="*/ 1158926 w 3268383"/>
              <a:gd name="connsiteY44" fmla="*/ 832918 h 2716039"/>
              <a:gd name="connsiteX45" fmla="*/ 1104605 w 3268383"/>
              <a:gd name="connsiteY45" fmla="*/ 814811 h 2716039"/>
              <a:gd name="connsiteX46" fmla="*/ 1077444 w 3268383"/>
              <a:gd name="connsiteY46" fmla="*/ 805758 h 2716039"/>
              <a:gd name="connsiteX47" fmla="*/ 1005017 w 3268383"/>
              <a:gd name="connsiteY47" fmla="*/ 787651 h 2716039"/>
              <a:gd name="connsiteX48" fmla="*/ 977856 w 3268383"/>
              <a:gd name="connsiteY48" fmla="*/ 778598 h 2716039"/>
              <a:gd name="connsiteX49" fmla="*/ 851108 w 3268383"/>
              <a:gd name="connsiteY49" fmla="*/ 760491 h 2716039"/>
              <a:gd name="connsiteX50" fmla="*/ 769627 w 3268383"/>
              <a:gd name="connsiteY50" fmla="*/ 724277 h 2716039"/>
              <a:gd name="connsiteX51" fmla="*/ 679092 w 3268383"/>
              <a:gd name="connsiteY51" fmla="*/ 688063 h 2716039"/>
              <a:gd name="connsiteX52" fmla="*/ 651932 w 3268383"/>
              <a:gd name="connsiteY52" fmla="*/ 679009 h 2716039"/>
              <a:gd name="connsiteX53" fmla="*/ 588557 w 3268383"/>
              <a:gd name="connsiteY53" fmla="*/ 669956 h 2716039"/>
              <a:gd name="connsiteX54" fmla="*/ 344114 w 3268383"/>
              <a:gd name="connsiteY54" fmla="*/ 679009 h 2716039"/>
              <a:gd name="connsiteX55" fmla="*/ 262633 w 3268383"/>
              <a:gd name="connsiteY55" fmla="*/ 724277 h 2716039"/>
              <a:gd name="connsiteX56" fmla="*/ 208312 w 3268383"/>
              <a:gd name="connsiteY56" fmla="*/ 778598 h 2716039"/>
              <a:gd name="connsiteX57" fmla="*/ 163044 w 3268383"/>
              <a:gd name="connsiteY57" fmla="*/ 832918 h 2716039"/>
              <a:gd name="connsiteX58" fmla="*/ 135884 w 3268383"/>
              <a:gd name="connsiteY58" fmla="*/ 887239 h 2716039"/>
              <a:gd name="connsiteX59" fmla="*/ 126831 w 3268383"/>
              <a:gd name="connsiteY59" fmla="*/ 914400 h 2716039"/>
              <a:gd name="connsiteX60" fmla="*/ 108724 w 3268383"/>
              <a:gd name="connsiteY60" fmla="*/ 950613 h 2716039"/>
              <a:gd name="connsiteX61" fmla="*/ 90617 w 3268383"/>
              <a:gd name="connsiteY61" fmla="*/ 1004934 h 2716039"/>
              <a:gd name="connsiteX62" fmla="*/ 72510 w 3268383"/>
              <a:gd name="connsiteY62" fmla="*/ 1059255 h 2716039"/>
              <a:gd name="connsiteX63" fmla="*/ 63456 w 3268383"/>
              <a:gd name="connsiteY63" fmla="*/ 1104522 h 2716039"/>
              <a:gd name="connsiteX64" fmla="*/ 36296 w 3268383"/>
              <a:gd name="connsiteY64" fmla="*/ 1195057 h 2716039"/>
              <a:gd name="connsiteX65" fmla="*/ 27242 w 3268383"/>
              <a:gd name="connsiteY65" fmla="*/ 1267485 h 2716039"/>
              <a:gd name="connsiteX66" fmla="*/ 9136 w 3268383"/>
              <a:gd name="connsiteY66" fmla="*/ 1358019 h 2716039"/>
              <a:gd name="connsiteX67" fmla="*/ 9136 w 3268383"/>
              <a:gd name="connsiteY67" fmla="*/ 1620570 h 2716039"/>
              <a:gd name="connsiteX68" fmla="*/ 18189 w 3268383"/>
              <a:gd name="connsiteY68" fmla="*/ 1647730 h 2716039"/>
              <a:gd name="connsiteX69" fmla="*/ 36296 w 3268383"/>
              <a:gd name="connsiteY69" fmla="*/ 1729211 h 2716039"/>
              <a:gd name="connsiteX70" fmla="*/ 54403 w 3268383"/>
              <a:gd name="connsiteY70" fmla="*/ 1756372 h 2716039"/>
              <a:gd name="connsiteX71" fmla="*/ 72510 w 3268383"/>
              <a:gd name="connsiteY71" fmla="*/ 1792586 h 2716039"/>
              <a:gd name="connsiteX72" fmla="*/ 108724 w 3268383"/>
              <a:gd name="connsiteY72" fmla="*/ 1846906 h 2716039"/>
              <a:gd name="connsiteX73" fmla="*/ 153991 w 3268383"/>
              <a:gd name="connsiteY73" fmla="*/ 1928388 h 2716039"/>
              <a:gd name="connsiteX74" fmla="*/ 181151 w 3268383"/>
              <a:gd name="connsiteY74" fmla="*/ 1955548 h 2716039"/>
              <a:gd name="connsiteX75" fmla="*/ 226419 w 3268383"/>
              <a:gd name="connsiteY75" fmla="*/ 2009869 h 2716039"/>
              <a:gd name="connsiteX76" fmla="*/ 262633 w 3268383"/>
              <a:gd name="connsiteY76" fmla="*/ 2064190 h 2716039"/>
              <a:gd name="connsiteX77" fmla="*/ 298846 w 3268383"/>
              <a:gd name="connsiteY77" fmla="*/ 2118510 h 2716039"/>
              <a:gd name="connsiteX78" fmla="*/ 335060 w 3268383"/>
              <a:gd name="connsiteY78" fmla="*/ 2172831 h 2716039"/>
              <a:gd name="connsiteX79" fmla="*/ 389381 w 3268383"/>
              <a:gd name="connsiteY79" fmla="*/ 2227152 h 2716039"/>
              <a:gd name="connsiteX80" fmla="*/ 407488 w 3268383"/>
              <a:gd name="connsiteY80" fmla="*/ 2263366 h 2716039"/>
              <a:gd name="connsiteX81" fmla="*/ 470862 w 3268383"/>
              <a:gd name="connsiteY81" fmla="*/ 2317687 h 2716039"/>
              <a:gd name="connsiteX82" fmla="*/ 498023 w 3268383"/>
              <a:gd name="connsiteY82" fmla="*/ 2344847 h 2716039"/>
              <a:gd name="connsiteX83" fmla="*/ 525183 w 3268383"/>
              <a:gd name="connsiteY83" fmla="*/ 2362954 h 2716039"/>
              <a:gd name="connsiteX84" fmla="*/ 615718 w 3268383"/>
              <a:gd name="connsiteY84" fmla="*/ 2444435 h 2716039"/>
              <a:gd name="connsiteX85" fmla="*/ 642878 w 3268383"/>
              <a:gd name="connsiteY85" fmla="*/ 2453489 h 2716039"/>
              <a:gd name="connsiteX86" fmla="*/ 660985 w 3268383"/>
              <a:gd name="connsiteY86" fmla="*/ 2480649 h 2716039"/>
              <a:gd name="connsiteX87" fmla="*/ 688145 w 3268383"/>
              <a:gd name="connsiteY87" fmla="*/ 2489703 h 2716039"/>
              <a:gd name="connsiteX88" fmla="*/ 715306 w 3268383"/>
              <a:gd name="connsiteY88" fmla="*/ 2507809 h 2716039"/>
              <a:gd name="connsiteX89" fmla="*/ 742466 w 3268383"/>
              <a:gd name="connsiteY89" fmla="*/ 2516863 h 2716039"/>
              <a:gd name="connsiteX90" fmla="*/ 769627 w 3268383"/>
              <a:gd name="connsiteY90" fmla="*/ 2534970 h 2716039"/>
              <a:gd name="connsiteX91" fmla="*/ 823947 w 3268383"/>
              <a:gd name="connsiteY91" fmla="*/ 2553077 h 2716039"/>
              <a:gd name="connsiteX92" fmla="*/ 860161 w 3268383"/>
              <a:gd name="connsiteY92" fmla="*/ 2571184 h 2716039"/>
              <a:gd name="connsiteX93" fmla="*/ 977856 w 3268383"/>
              <a:gd name="connsiteY93" fmla="*/ 2607398 h 2716039"/>
              <a:gd name="connsiteX94" fmla="*/ 1158926 w 3268383"/>
              <a:gd name="connsiteY94" fmla="*/ 2625504 h 2716039"/>
              <a:gd name="connsiteX95" fmla="*/ 1358102 w 3268383"/>
              <a:gd name="connsiteY95" fmla="*/ 2643611 h 2716039"/>
              <a:gd name="connsiteX96" fmla="*/ 1421476 w 3268383"/>
              <a:gd name="connsiteY96" fmla="*/ 2661718 h 2716039"/>
              <a:gd name="connsiteX97" fmla="*/ 1493904 w 3268383"/>
              <a:gd name="connsiteY97" fmla="*/ 2679825 h 2716039"/>
              <a:gd name="connsiteX98" fmla="*/ 1602545 w 3268383"/>
              <a:gd name="connsiteY98" fmla="*/ 2697932 h 2716039"/>
              <a:gd name="connsiteX99" fmla="*/ 1729294 w 3268383"/>
              <a:gd name="connsiteY99" fmla="*/ 2716039 h 2716039"/>
              <a:gd name="connsiteX100" fmla="*/ 2344930 w 3268383"/>
              <a:gd name="connsiteY100" fmla="*/ 2706986 h 2716039"/>
              <a:gd name="connsiteX101" fmla="*/ 2399250 w 3268383"/>
              <a:gd name="connsiteY101" fmla="*/ 2688879 h 2716039"/>
              <a:gd name="connsiteX102" fmla="*/ 2426411 w 3268383"/>
              <a:gd name="connsiteY102" fmla="*/ 2661718 h 2716039"/>
              <a:gd name="connsiteX103" fmla="*/ 2489785 w 3268383"/>
              <a:gd name="connsiteY103" fmla="*/ 2625504 h 2716039"/>
              <a:gd name="connsiteX104" fmla="*/ 2516945 w 3268383"/>
              <a:gd name="connsiteY104" fmla="*/ 2607398 h 2716039"/>
              <a:gd name="connsiteX105" fmla="*/ 2553159 w 3268383"/>
              <a:gd name="connsiteY105" fmla="*/ 2580237 h 2716039"/>
              <a:gd name="connsiteX106" fmla="*/ 2589373 w 3268383"/>
              <a:gd name="connsiteY106" fmla="*/ 2571184 h 2716039"/>
              <a:gd name="connsiteX107" fmla="*/ 2616534 w 3268383"/>
              <a:gd name="connsiteY107" fmla="*/ 2553077 h 2716039"/>
              <a:gd name="connsiteX108" fmla="*/ 2679908 w 3268383"/>
              <a:gd name="connsiteY108" fmla="*/ 2534970 h 2716039"/>
              <a:gd name="connsiteX109" fmla="*/ 2716122 w 3268383"/>
              <a:gd name="connsiteY109" fmla="*/ 2489703 h 2716039"/>
              <a:gd name="connsiteX110" fmla="*/ 2770442 w 3268383"/>
              <a:gd name="connsiteY110" fmla="*/ 2435382 h 2716039"/>
              <a:gd name="connsiteX111" fmla="*/ 2815710 w 3268383"/>
              <a:gd name="connsiteY111" fmla="*/ 2381061 h 2716039"/>
              <a:gd name="connsiteX112" fmla="*/ 2870031 w 3268383"/>
              <a:gd name="connsiteY112" fmla="*/ 2335794 h 2716039"/>
              <a:gd name="connsiteX113" fmla="*/ 2906244 w 3268383"/>
              <a:gd name="connsiteY113" fmla="*/ 2299580 h 2716039"/>
              <a:gd name="connsiteX114" fmla="*/ 2942458 w 3268383"/>
              <a:gd name="connsiteY114" fmla="*/ 2245259 h 2716039"/>
              <a:gd name="connsiteX115" fmla="*/ 2978672 w 3268383"/>
              <a:gd name="connsiteY115" fmla="*/ 2181885 h 2716039"/>
              <a:gd name="connsiteX116" fmla="*/ 2996779 w 3268383"/>
              <a:gd name="connsiteY116" fmla="*/ 2145671 h 2716039"/>
              <a:gd name="connsiteX117" fmla="*/ 3005833 w 3268383"/>
              <a:gd name="connsiteY117" fmla="*/ 2064190 h 2716039"/>
              <a:gd name="connsiteX118" fmla="*/ 3014886 w 3268383"/>
              <a:gd name="connsiteY118" fmla="*/ 2037029 h 2716039"/>
              <a:gd name="connsiteX119" fmla="*/ 3023940 w 3268383"/>
              <a:gd name="connsiteY119" fmla="*/ 1973655 h 2716039"/>
              <a:gd name="connsiteX120" fmla="*/ 3042046 w 3268383"/>
              <a:gd name="connsiteY120" fmla="*/ 1919334 h 2716039"/>
              <a:gd name="connsiteX121" fmla="*/ 3069207 w 3268383"/>
              <a:gd name="connsiteY121" fmla="*/ 1819746 h 2716039"/>
              <a:gd name="connsiteX122" fmla="*/ 3078260 w 3268383"/>
              <a:gd name="connsiteY122" fmla="*/ 1765425 h 2716039"/>
              <a:gd name="connsiteX123" fmla="*/ 3096367 w 3268383"/>
              <a:gd name="connsiteY123" fmla="*/ 1738265 h 2716039"/>
              <a:gd name="connsiteX124" fmla="*/ 3114474 w 3268383"/>
              <a:gd name="connsiteY124" fmla="*/ 1566249 h 2716039"/>
              <a:gd name="connsiteX125" fmla="*/ 3132581 w 3268383"/>
              <a:gd name="connsiteY125" fmla="*/ 1475714 h 2716039"/>
              <a:gd name="connsiteX126" fmla="*/ 3159741 w 3268383"/>
              <a:gd name="connsiteY126" fmla="*/ 1376126 h 2716039"/>
              <a:gd name="connsiteX127" fmla="*/ 3168795 w 3268383"/>
              <a:gd name="connsiteY127" fmla="*/ 1330859 h 2716039"/>
              <a:gd name="connsiteX128" fmla="*/ 3195955 w 3268383"/>
              <a:gd name="connsiteY128" fmla="*/ 1113576 h 2716039"/>
              <a:gd name="connsiteX129" fmla="*/ 3214062 w 3268383"/>
              <a:gd name="connsiteY129" fmla="*/ 1032095 h 2716039"/>
              <a:gd name="connsiteX130" fmla="*/ 3223116 w 3268383"/>
              <a:gd name="connsiteY130" fmla="*/ 950613 h 2716039"/>
              <a:gd name="connsiteX131" fmla="*/ 3232169 w 3268383"/>
              <a:gd name="connsiteY131" fmla="*/ 923453 h 2716039"/>
              <a:gd name="connsiteX132" fmla="*/ 3250276 w 3268383"/>
              <a:gd name="connsiteY132" fmla="*/ 823865 h 2716039"/>
              <a:gd name="connsiteX133" fmla="*/ 3259330 w 3268383"/>
              <a:gd name="connsiteY133" fmla="*/ 733330 h 2716039"/>
              <a:gd name="connsiteX134" fmla="*/ 3268383 w 3268383"/>
              <a:gd name="connsiteY134" fmla="*/ 706170 h 2716039"/>
              <a:gd name="connsiteX135" fmla="*/ 3250276 w 3268383"/>
              <a:gd name="connsiteY135" fmla="*/ 552261 h 2716039"/>
              <a:gd name="connsiteX136" fmla="*/ 3241223 w 3268383"/>
              <a:gd name="connsiteY136" fmla="*/ 506994 h 2716039"/>
              <a:gd name="connsiteX137" fmla="*/ 3223116 w 3268383"/>
              <a:gd name="connsiteY137" fmla="*/ 470780 h 2716039"/>
              <a:gd name="connsiteX138" fmla="*/ 3205009 w 3268383"/>
              <a:gd name="connsiteY138" fmla="*/ 398352 h 2716039"/>
              <a:gd name="connsiteX139" fmla="*/ 3186902 w 3268383"/>
              <a:gd name="connsiteY139" fmla="*/ 334978 h 2716039"/>
              <a:gd name="connsiteX140" fmla="*/ 3159741 w 3268383"/>
              <a:gd name="connsiteY140" fmla="*/ 244443 h 2716039"/>
              <a:gd name="connsiteX141" fmla="*/ 3141635 w 3268383"/>
              <a:gd name="connsiteY141" fmla="*/ 217283 h 2716039"/>
              <a:gd name="connsiteX142" fmla="*/ 3123528 w 3268383"/>
              <a:gd name="connsiteY142" fmla="*/ 153908 h 2716039"/>
              <a:gd name="connsiteX143" fmla="*/ 3087314 w 3268383"/>
              <a:gd name="connsiteY143" fmla="*/ 90534 h 2716039"/>
              <a:gd name="connsiteX144" fmla="*/ 3060153 w 3268383"/>
              <a:gd name="connsiteY144" fmla="*/ 36213 h 2716039"/>
              <a:gd name="connsiteX145" fmla="*/ 2951512 w 3268383"/>
              <a:gd name="connsiteY145" fmla="*/ 0 h 2716039"/>
              <a:gd name="connsiteX146" fmla="*/ 2716122 w 3268383"/>
              <a:gd name="connsiteY146" fmla="*/ 18106 h 2716039"/>
              <a:gd name="connsiteX147" fmla="*/ 2688961 w 3268383"/>
              <a:gd name="connsiteY147" fmla="*/ 27160 h 2716039"/>
              <a:gd name="connsiteX148" fmla="*/ 2634640 w 3268383"/>
              <a:gd name="connsiteY148" fmla="*/ 63374 h 2716039"/>
              <a:gd name="connsiteX149" fmla="*/ 2580320 w 3268383"/>
              <a:gd name="connsiteY149" fmla="*/ 54320 h 271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268383" h="2716039">
                <a:moveTo>
                  <a:pt x="2580320" y="54320"/>
                </a:moveTo>
                <a:lnTo>
                  <a:pt x="2580320" y="54320"/>
                </a:lnTo>
                <a:cubicBezTo>
                  <a:pt x="2553160" y="60356"/>
                  <a:pt x="2524522" y="61726"/>
                  <a:pt x="2498839" y="72427"/>
                </a:cubicBezTo>
                <a:cubicBezTo>
                  <a:pt x="2482753" y="79130"/>
                  <a:pt x="2462831" y="112859"/>
                  <a:pt x="2453571" y="126748"/>
                </a:cubicBezTo>
                <a:cubicBezTo>
                  <a:pt x="2437725" y="174285"/>
                  <a:pt x="2424568" y="185516"/>
                  <a:pt x="2444518" y="235390"/>
                </a:cubicBezTo>
                <a:cubicBezTo>
                  <a:pt x="2450122" y="249400"/>
                  <a:pt x="2462908" y="259325"/>
                  <a:pt x="2471678" y="271603"/>
                </a:cubicBezTo>
                <a:cubicBezTo>
                  <a:pt x="2478002" y="280457"/>
                  <a:pt x="2484919" y="289032"/>
                  <a:pt x="2489785" y="298764"/>
                </a:cubicBezTo>
                <a:cubicBezTo>
                  <a:pt x="2494053" y="307300"/>
                  <a:pt x="2493545" y="317984"/>
                  <a:pt x="2498839" y="325924"/>
                </a:cubicBezTo>
                <a:cubicBezTo>
                  <a:pt x="2506043" y="336730"/>
                  <a:pt x="2538843" y="366420"/>
                  <a:pt x="2553159" y="371192"/>
                </a:cubicBezTo>
                <a:cubicBezTo>
                  <a:pt x="2570574" y="376997"/>
                  <a:pt x="2589438" y="376862"/>
                  <a:pt x="2607480" y="380245"/>
                </a:cubicBezTo>
                <a:cubicBezTo>
                  <a:pt x="2637729" y="385917"/>
                  <a:pt x="2667837" y="392316"/>
                  <a:pt x="2698015" y="398352"/>
                </a:cubicBezTo>
                <a:cubicBezTo>
                  <a:pt x="2710086" y="407405"/>
                  <a:pt x="2723559" y="414842"/>
                  <a:pt x="2734229" y="425512"/>
                </a:cubicBezTo>
                <a:cubicBezTo>
                  <a:pt x="2741923" y="433206"/>
                  <a:pt x="2745370" y="444314"/>
                  <a:pt x="2752336" y="452673"/>
                </a:cubicBezTo>
                <a:cubicBezTo>
                  <a:pt x="2774119" y="478813"/>
                  <a:pt x="2779951" y="480137"/>
                  <a:pt x="2806656" y="497940"/>
                </a:cubicBezTo>
                <a:cubicBezTo>
                  <a:pt x="2809674" y="543207"/>
                  <a:pt x="2811196" y="588599"/>
                  <a:pt x="2815710" y="633742"/>
                </a:cubicBezTo>
                <a:cubicBezTo>
                  <a:pt x="2817241" y="649053"/>
                  <a:pt x="2820714" y="664163"/>
                  <a:pt x="2824763" y="679009"/>
                </a:cubicBezTo>
                <a:cubicBezTo>
                  <a:pt x="2829785" y="697423"/>
                  <a:pt x="2842870" y="733330"/>
                  <a:pt x="2842870" y="733330"/>
                </a:cubicBezTo>
                <a:cubicBezTo>
                  <a:pt x="2839852" y="787651"/>
                  <a:pt x="2838975" y="842133"/>
                  <a:pt x="2833817" y="896293"/>
                </a:cubicBezTo>
                <a:cubicBezTo>
                  <a:pt x="2832084" y="914489"/>
                  <a:pt x="2812641" y="945702"/>
                  <a:pt x="2806656" y="959667"/>
                </a:cubicBezTo>
                <a:cubicBezTo>
                  <a:pt x="2777973" y="1026595"/>
                  <a:pt x="2831968" y="935280"/>
                  <a:pt x="2761389" y="1041148"/>
                </a:cubicBezTo>
                <a:cubicBezTo>
                  <a:pt x="2755353" y="1050201"/>
                  <a:pt x="2752335" y="1062272"/>
                  <a:pt x="2743282" y="1068308"/>
                </a:cubicBezTo>
                <a:cubicBezTo>
                  <a:pt x="2725175" y="1080379"/>
                  <a:pt x="2709606" y="1097640"/>
                  <a:pt x="2688961" y="1104522"/>
                </a:cubicBezTo>
                <a:lnTo>
                  <a:pt x="2634640" y="1122629"/>
                </a:lnTo>
                <a:cubicBezTo>
                  <a:pt x="2625587" y="1125647"/>
                  <a:pt x="2615420" y="1126389"/>
                  <a:pt x="2607480" y="1131683"/>
                </a:cubicBezTo>
                <a:cubicBezTo>
                  <a:pt x="2565046" y="1159973"/>
                  <a:pt x="2591053" y="1148001"/>
                  <a:pt x="2525999" y="1158843"/>
                </a:cubicBezTo>
                <a:cubicBezTo>
                  <a:pt x="2354262" y="1216089"/>
                  <a:pt x="2490759" y="1177415"/>
                  <a:pt x="2100486" y="1167897"/>
                </a:cubicBezTo>
                <a:cubicBezTo>
                  <a:pt x="2091433" y="1164879"/>
                  <a:pt x="2080778" y="1164805"/>
                  <a:pt x="2073326" y="1158843"/>
                </a:cubicBezTo>
                <a:cubicBezTo>
                  <a:pt x="2064830" y="1152046"/>
                  <a:pt x="2062185" y="1140042"/>
                  <a:pt x="2055219" y="1131683"/>
                </a:cubicBezTo>
                <a:cubicBezTo>
                  <a:pt x="2047022" y="1121847"/>
                  <a:pt x="2037894" y="1112719"/>
                  <a:pt x="2028058" y="1104522"/>
                </a:cubicBezTo>
                <a:cubicBezTo>
                  <a:pt x="2017914" y="1096069"/>
                  <a:pt x="1959031" y="1060615"/>
                  <a:pt x="1955631" y="1059255"/>
                </a:cubicBezTo>
                <a:cubicBezTo>
                  <a:pt x="1941343" y="1053540"/>
                  <a:pt x="1925209" y="1054251"/>
                  <a:pt x="1910363" y="1050202"/>
                </a:cubicBezTo>
                <a:cubicBezTo>
                  <a:pt x="1891949" y="1045180"/>
                  <a:pt x="1874558" y="1036725"/>
                  <a:pt x="1856042" y="1032095"/>
                </a:cubicBezTo>
                <a:cubicBezTo>
                  <a:pt x="1843971" y="1029077"/>
                  <a:pt x="1831747" y="1026616"/>
                  <a:pt x="1819829" y="1023041"/>
                </a:cubicBezTo>
                <a:cubicBezTo>
                  <a:pt x="1801548" y="1017556"/>
                  <a:pt x="1783615" y="1010970"/>
                  <a:pt x="1765508" y="1004934"/>
                </a:cubicBezTo>
                <a:lnTo>
                  <a:pt x="1738347" y="995881"/>
                </a:lnTo>
                <a:cubicBezTo>
                  <a:pt x="1660515" y="943992"/>
                  <a:pt x="1758988" y="1006201"/>
                  <a:pt x="1684027" y="968720"/>
                </a:cubicBezTo>
                <a:cubicBezTo>
                  <a:pt x="1674295" y="963854"/>
                  <a:pt x="1666867" y="954899"/>
                  <a:pt x="1656866" y="950613"/>
                </a:cubicBezTo>
                <a:cubicBezTo>
                  <a:pt x="1616235" y="933200"/>
                  <a:pt x="1628743" y="950132"/>
                  <a:pt x="1593492" y="932506"/>
                </a:cubicBezTo>
                <a:cubicBezTo>
                  <a:pt x="1583760" y="927640"/>
                  <a:pt x="1576064" y="919266"/>
                  <a:pt x="1566332" y="914400"/>
                </a:cubicBezTo>
                <a:cubicBezTo>
                  <a:pt x="1551855" y="907162"/>
                  <a:pt x="1516501" y="900163"/>
                  <a:pt x="1502957" y="896293"/>
                </a:cubicBezTo>
                <a:cubicBezTo>
                  <a:pt x="1493781" y="893671"/>
                  <a:pt x="1485256" y="888500"/>
                  <a:pt x="1475797" y="887239"/>
                </a:cubicBezTo>
                <a:cubicBezTo>
                  <a:pt x="1439776" y="882436"/>
                  <a:pt x="1403345" y="881476"/>
                  <a:pt x="1367155" y="878186"/>
                </a:cubicBezTo>
                <a:lnTo>
                  <a:pt x="1276621" y="869132"/>
                </a:lnTo>
                <a:cubicBezTo>
                  <a:pt x="1185294" y="838692"/>
                  <a:pt x="1326988" y="885149"/>
                  <a:pt x="1213246" y="851025"/>
                </a:cubicBezTo>
                <a:cubicBezTo>
                  <a:pt x="1194965" y="845540"/>
                  <a:pt x="1177033" y="838954"/>
                  <a:pt x="1158926" y="832918"/>
                </a:cubicBezTo>
                <a:lnTo>
                  <a:pt x="1104605" y="814811"/>
                </a:lnTo>
                <a:cubicBezTo>
                  <a:pt x="1095551" y="811793"/>
                  <a:pt x="1086702" y="808073"/>
                  <a:pt x="1077444" y="805758"/>
                </a:cubicBezTo>
                <a:cubicBezTo>
                  <a:pt x="1053302" y="799722"/>
                  <a:pt x="1028626" y="795520"/>
                  <a:pt x="1005017" y="787651"/>
                </a:cubicBezTo>
                <a:cubicBezTo>
                  <a:pt x="995963" y="784633"/>
                  <a:pt x="987254" y="780256"/>
                  <a:pt x="977856" y="778598"/>
                </a:cubicBezTo>
                <a:cubicBezTo>
                  <a:pt x="935827" y="771181"/>
                  <a:pt x="851108" y="760491"/>
                  <a:pt x="851108" y="760491"/>
                </a:cubicBezTo>
                <a:cubicBezTo>
                  <a:pt x="802802" y="728287"/>
                  <a:pt x="843504" y="751981"/>
                  <a:pt x="769627" y="724277"/>
                </a:cubicBezTo>
                <a:cubicBezTo>
                  <a:pt x="739193" y="712864"/>
                  <a:pt x="709927" y="698342"/>
                  <a:pt x="679092" y="688063"/>
                </a:cubicBezTo>
                <a:cubicBezTo>
                  <a:pt x="670039" y="685045"/>
                  <a:pt x="661290" y="680881"/>
                  <a:pt x="651932" y="679009"/>
                </a:cubicBezTo>
                <a:cubicBezTo>
                  <a:pt x="631007" y="674824"/>
                  <a:pt x="609682" y="672974"/>
                  <a:pt x="588557" y="669956"/>
                </a:cubicBezTo>
                <a:cubicBezTo>
                  <a:pt x="507076" y="672974"/>
                  <a:pt x="425470" y="673585"/>
                  <a:pt x="344114" y="679009"/>
                </a:cubicBezTo>
                <a:cubicBezTo>
                  <a:pt x="319719" y="680635"/>
                  <a:pt x="271511" y="715399"/>
                  <a:pt x="262633" y="724277"/>
                </a:cubicBezTo>
                <a:cubicBezTo>
                  <a:pt x="244526" y="742384"/>
                  <a:pt x="222516" y="757292"/>
                  <a:pt x="208312" y="778598"/>
                </a:cubicBezTo>
                <a:cubicBezTo>
                  <a:pt x="183103" y="816411"/>
                  <a:pt x="197899" y="798064"/>
                  <a:pt x="163044" y="832918"/>
                </a:cubicBezTo>
                <a:cubicBezTo>
                  <a:pt x="140289" y="901189"/>
                  <a:pt x="170984" y="817037"/>
                  <a:pt x="135884" y="887239"/>
                </a:cubicBezTo>
                <a:cubicBezTo>
                  <a:pt x="131616" y="895775"/>
                  <a:pt x="130590" y="905628"/>
                  <a:pt x="126831" y="914400"/>
                </a:cubicBezTo>
                <a:cubicBezTo>
                  <a:pt x="121515" y="926805"/>
                  <a:pt x="113736" y="938082"/>
                  <a:pt x="108724" y="950613"/>
                </a:cubicBezTo>
                <a:cubicBezTo>
                  <a:pt x="101635" y="968334"/>
                  <a:pt x="96653" y="986827"/>
                  <a:pt x="90617" y="1004934"/>
                </a:cubicBezTo>
                <a:cubicBezTo>
                  <a:pt x="84581" y="1023041"/>
                  <a:pt x="76253" y="1040539"/>
                  <a:pt x="72510" y="1059255"/>
                </a:cubicBezTo>
                <a:cubicBezTo>
                  <a:pt x="69492" y="1074344"/>
                  <a:pt x="67188" y="1089594"/>
                  <a:pt x="63456" y="1104522"/>
                </a:cubicBezTo>
                <a:cubicBezTo>
                  <a:pt x="53091" y="1145979"/>
                  <a:pt x="47795" y="1160560"/>
                  <a:pt x="36296" y="1195057"/>
                </a:cubicBezTo>
                <a:cubicBezTo>
                  <a:pt x="33278" y="1219200"/>
                  <a:pt x="31242" y="1243485"/>
                  <a:pt x="27242" y="1267485"/>
                </a:cubicBezTo>
                <a:cubicBezTo>
                  <a:pt x="22183" y="1297842"/>
                  <a:pt x="9136" y="1358019"/>
                  <a:pt x="9136" y="1358019"/>
                </a:cubicBezTo>
                <a:cubicBezTo>
                  <a:pt x="344" y="1489893"/>
                  <a:pt x="-6026" y="1491695"/>
                  <a:pt x="9136" y="1620570"/>
                </a:cubicBezTo>
                <a:cubicBezTo>
                  <a:pt x="10251" y="1630048"/>
                  <a:pt x="15171" y="1638677"/>
                  <a:pt x="18189" y="1647730"/>
                </a:cubicBezTo>
                <a:cubicBezTo>
                  <a:pt x="21667" y="1668600"/>
                  <a:pt x="25151" y="1706920"/>
                  <a:pt x="36296" y="1729211"/>
                </a:cubicBezTo>
                <a:cubicBezTo>
                  <a:pt x="41162" y="1738943"/>
                  <a:pt x="49004" y="1746925"/>
                  <a:pt x="54403" y="1756372"/>
                </a:cubicBezTo>
                <a:cubicBezTo>
                  <a:pt x="61099" y="1768090"/>
                  <a:pt x="65566" y="1781013"/>
                  <a:pt x="72510" y="1792586"/>
                </a:cubicBezTo>
                <a:cubicBezTo>
                  <a:pt x="83706" y="1811246"/>
                  <a:pt x="108724" y="1846906"/>
                  <a:pt x="108724" y="1846906"/>
                </a:cubicBezTo>
                <a:cubicBezTo>
                  <a:pt x="120108" y="1881061"/>
                  <a:pt x="122859" y="1897256"/>
                  <a:pt x="153991" y="1928388"/>
                </a:cubicBezTo>
                <a:cubicBezTo>
                  <a:pt x="163044" y="1937441"/>
                  <a:pt x="172954" y="1945712"/>
                  <a:pt x="181151" y="1955548"/>
                </a:cubicBezTo>
                <a:cubicBezTo>
                  <a:pt x="244174" y="2031175"/>
                  <a:pt x="147068" y="1930518"/>
                  <a:pt x="226419" y="2009869"/>
                </a:cubicBezTo>
                <a:cubicBezTo>
                  <a:pt x="247945" y="2074448"/>
                  <a:pt x="217422" y="1996373"/>
                  <a:pt x="262633" y="2064190"/>
                </a:cubicBezTo>
                <a:cubicBezTo>
                  <a:pt x="315042" y="2142804"/>
                  <a:pt x="212201" y="2031865"/>
                  <a:pt x="298846" y="2118510"/>
                </a:cubicBezTo>
                <a:cubicBezTo>
                  <a:pt x="314758" y="2166243"/>
                  <a:pt x="297384" y="2127619"/>
                  <a:pt x="335060" y="2172831"/>
                </a:cubicBezTo>
                <a:cubicBezTo>
                  <a:pt x="379188" y="2225785"/>
                  <a:pt x="319985" y="2175106"/>
                  <a:pt x="389381" y="2227152"/>
                </a:cubicBezTo>
                <a:cubicBezTo>
                  <a:pt x="395417" y="2239223"/>
                  <a:pt x="399644" y="2252384"/>
                  <a:pt x="407488" y="2263366"/>
                </a:cubicBezTo>
                <a:cubicBezTo>
                  <a:pt x="425222" y="2288193"/>
                  <a:pt x="448089" y="2298168"/>
                  <a:pt x="470862" y="2317687"/>
                </a:cubicBezTo>
                <a:cubicBezTo>
                  <a:pt x="480583" y="2326019"/>
                  <a:pt x="488187" y="2336650"/>
                  <a:pt x="498023" y="2344847"/>
                </a:cubicBezTo>
                <a:cubicBezTo>
                  <a:pt x="506382" y="2351813"/>
                  <a:pt x="517095" y="2355675"/>
                  <a:pt x="525183" y="2362954"/>
                </a:cubicBezTo>
                <a:cubicBezTo>
                  <a:pt x="554516" y="2389354"/>
                  <a:pt x="578900" y="2426026"/>
                  <a:pt x="615718" y="2444435"/>
                </a:cubicBezTo>
                <a:cubicBezTo>
                  <a:pt x="624254" y="2448703"/>
                  <a:pt x="633825" y="2450471"/>
                  <a:pt x="642878" y="2453489"/>
                </a:cubicBezTo>
                <a:cubicBezTo>
                  <a:pt x="648914" y="2462542"/>
                  <a:pt x="652489" y="2473852"/>
                  <a:pt x="660985" y="2480649"/>
                </a:cubicBezTo>
                <a:cubicBezTo>
                  <a:pt x="668437" y="2486611"/>
                  <a:pt x="679609" y="2485435"/>
                  <a:pt x="688145" y="2489703"/>
                </a:cubicBezTo>
                <a:cubicBezTo>
                  <a:pt x="697877" y="2494569"/>
                  <a:pt x="705574" y="2502943"/>
                  <a:pt x="715306" y="2507809"/>
                </a:cubicBezTo>
                <a:cubicBezTo>
                  <a:pt x="723842" y="2512077"/>
                  <a:pt x="733930" y="2512595"/>
                  <a:pt x="742466" y="2516863"/>
                </a:cubicBezTo>
                <a:cubicBezTo>
                  <a:pt x="752198" y="2521729"/>
                  <a:pt x="759684" y="2530551"/>
                  <a:pt x="769627" y="2534970"/>
                </a:cubicBezTo>
                <a:cubicBezTo>
                  <a:pt x="787068" y="2542722"/>
                  <a:pt x="806876" y="2544541"/>
                  <a:pt x="823947" y="2553077"/>
                </a:cubicBezTo>
                <a:cubicBezTo>
                  <a:pt x="836018" y="2559113"/>
                  <a:pt x="847564" y="2566339"/>
                  <a:pt x="860161" y="2571184"/>
                </a:cubicBezTo>
                <a:cubicBezTo>
                  <a:pt x="887646" y="2581755"/>
                  <a:pt x="942465" y="2600320"/>
                  <a:pt x="977856" y="2607398"/>
                </a:cubicBezTo>
                <a:cubicBezTo>
                  <a:pt x="1049037" y="2621634"/>
                  <a:pt x="1071372" y="2619250"/>
                  <a:pt x="1158926" y="2625504"/>
                </a:cubicBezTo>
                <a:cubicBezTo>
                  <a:pt x="1244761" y="2654118"/>
                  <a:pt x="1151264" y="2625625"/>
                  <a:pt x="1358102" y="2643611"/>
                </a:cubicBezTo>
                <a:cubicBezTo>
                  <a:pt x="1380233" y="2645535"/>
                  <a:pt x="1400413" y="2655974"/>
                  <a:pt x="1421476" y="2661718"/>
                </a:cubicBezTo>
                <a:cubicBezTo>
                  <a:pt x="1445485" y="2668266"/>
                  <a:pt x="1469502" y="2674944"/>
                  <a:pt x="1493904" y="2679825"/>
                </a:cubicBezTo>
                <a:cubicBezTo>
                  <a:pt x="1600580" y="2701162"/>
                  <a:pt x="1467796" y="2675474"/>
                  <a:pt x="1602545" y="2697932"/>
                </a:cubicBezTo>
                <a:cubicBezTo>
                  <a:pt x="1717856" y="2717150"/>
                  <a:pt x="1555719" y="2696754"/>
                  <a:pt x="1729294" y="2716039"/>
                </a:cubicBezTo>
                <a:cubicBezTo>
                  <a:pt x="1934506" y="2713021"/>
                  <a:pt x="2139864" y="2715299"/>
                  <a:pt x="2344930" y="2706986"/>
                </a:cubicBezTo>
                <a:cubicBezTo>
                  <a:pt x="2364000" y="2706213"/>
                  <a:pt x="2399250" y="2688879"/>
                  <a:pt x="2399250" y="2688879"/>
                </a:cubicBezTo>
                <a:cubicBezTo>
                  <a:pt x="2408304" y="2679825"/>
                  <a:pt x="2416575" y="2669915"/>
                  <a:pt x="2426411" y="2661718"/>
                </a:cubicBezTo>
                <a:cubicBezTo>
                  <a:pt x="2450473" y="2641666"/>
                  <a:pt x="2461610" y="2641604"/>
                  <a:pt x="2489785" y="2625504"/>
                </a:cubicBezTo>
                <a:cubicBezTo>
                  <a:pt x="2499232" y="2620106"/>
                  <a:pt x="2508091" y="2613722"/>
                  <a:pt x="2516945" y="2607398"/>
                </a:cubicBezTo>
                <a:cubicBezTo>
                  <a:pt x="2529224" y="2598628"/>
                  <a:pt x="2539663" y="2586985"/>
                  <a:pt x="2553159" y="2580237"/>
                </a:cubicBezTo>
                <a:cubicBezTo>
                  <a:pt x="2564288" y="2574672"/>
                  <a:pt x="2577302" y="2574202"/>
                  <a:pt x="2589373" y="2571184"/>
                </a:cubicBezTo>
                <a:cubicBezTo>
                  <a:pt x="2598427" y="2565148"/>
                  <a:pt x="2606802" y="2557943"/>
                  <a:pt x="2616534" y="2553077"/>
                </a:cubicBezTo>
                <a:cubicBezTo>
                  <a:pt x="2629527" y="2546580"/>
                  <a:pt x="2668299" y="2537872"/>
                  <a:pt x="2679908" y="2534970"/>
                </a:cubicBezTo>
                <a:cubicBezTo>
                  <a:pt x="2754456" y="2485271"/>
                  <a:pt x="2669029" y="2550251"/>
                  <a:pt x="2716122" y="2489703"/>
                </a:cubicBezTo>
                <a:cubicBezTo>
                  <a:pt x="2731843" y="2469490"/>
                  <a:pt x="2756238" y="2456688"/>
                  <a:pt x="2770442" y="2435382"/>
                </a:cubicBezTo>
                <a:cubicBezTo>
                  <a:pt x="2810463" y="2375350"/>
                  <a:pt x="2763426" y="2442058"/>
                  <a:pt x="2815710" y="2381061"/>
                </a:cubicBezTo>
                <a:cubicBezTo>
                  <a:pt x="2855174" y="2335020"/>
                  <a:pt x="2824395" y="2351005"/>
                  <a:pt x="2870031" y="2335794"/>
                </a:cubicBezTo>
                <a:cubicBezTo>
                  <a:pt x="2882102" y="2323723"/>
                  <a:pt x="2897196" y="2314056"/>
                  <a:pt x="2906244" y="2299580"/>
                </a:cubicBezTo>
                <a:cubicBezTo>
                  <a:pt x="2948002" y="2232766"/>
                  <a:pt x="2878654" y="2287796"/>
                  <a:pt x="2942458" y="2245259"/>
                </a:cubicBezTo>
                <a:cubicBezTo>
                  <a:pt x="2997176" y="2135823"/>
                  <a:pt x="2927485" y="2271461"/>
                  <a:pt x="2978672" y="2181885"/>
                </a:cubicBezTo>
                <a:cubicBezTo>
                  <a:pt x="2985368" y="2170167"/>
                  <a:pt x="2990743" y="2157742"/>
                  <a:pt x="2996779" y="2145671"/>
                </a:cubicBezTo>
                <a:cubicBezTo>
                  <a:pt x="2999797" y="2118511"/>
                  <a:pt x="3001340" y="2091146"/>
                  <a:pt x="3005833" y="2064190"/>
                </a:cubicBezTo>
                <a:cubicBezTo>
                  <a:pt x="3007402" y="2054777"/>
                  <a:pt x="3013014" y="2046387"/>
                  <a:pt x="3014886" y="2037029"/>
                </a:cubicBezTo>
                <a:cubicBezTo>
                  <a:pt x="3019071" y="2016104"/>
                  <a:pt x="3019142" y="1994448"/>
                  <a:pt x="3023940" y="1973655"/>
                </a:cubicBezTo>
                <a:cubicBezTo>
                  <a:pt x="3028232" y="1955057"/>
                  <a:pt x="3037417" y="1937850"/>
                  <a:pt x="3042046" y="1919334"/>
                </a:cubicBezTo>
                <a:cubicBezTo>
                  <a:pt x="3062468" y="1837648"/>
                  <a:pt x="3052283" y="1870514"/>
                  <a:pt x="3069207" y="1819746"/>
                </a:cubicBezTo>
                <a:cubicBezTo>
                  <a:pt x="3072225" y="1801639"/>
                  <a:pt x="3072455" y="1782840"/>
                  <a:pt x="3078260" y="1765425"/>
                </a:cubicBezTo>
                <a:cubicBezTo>
                  <a:pt x="3081701" y="1755103"/>
                  <a:pt x="3094421" y="1748970"/>
                  <a:pt x="3096367" y="1738265"/>
                </a:cubicBezTo>
                <a:cubicBezTo>
                  <a:pt x="3106681" y="1681540"/>
                  <a:pt x="3100490" y="1622183"/>
                  <a:pt x="3114474" y="1566249"/>
                </a:cubicBezTo>
                <a:cubicBezTo>
                  <a:pt x="3135505" y="1482130"/>
                  <a:pt x="3110382" y="1586710"/>
                  <a:pt x="3132581" y="1475714"/>
                </a:cubicBezTo>
                <a:cubicBezTo>
                  <a:pt x="3138669" y="1445274"/>
                  <a:pt x="3152863" y="1403637"/>
                  <a:pt x="3159741" y="1376126"/>
                </a:cubicBezTo>
                <a:cubicBezTo>
                  <a:pt x="3163473" y="1361198"/>
                  <a:pt x="3166265" y="1346037"/>
                  <a:pt x="3168795" y="1330859"/>
                </a:cubicBezTo>
                <a:cubicBezTo>
                  <a:pt x="3179590" y="1266092"/>
                  <a:pt x="3188822" y="1168259"/>
                  <a:pt x="3195955" y="1113576"/>
                </a:cubicBezTo>
                <a:cubicBezTo>
                  <a:pt x="3202783" y="1061226"/>
                  <a:pt x="3201177" y="1070752"/>
                  <a:pt x="3214062" y="1032095"/>
                </a:cubicBezTo>
                <a:cubicBezTo>
                  <a:pt x="3217080" y="1004934"/>
                  <a:pt x="3218623" y="977569"/>
                  <a:pt x="3223116" y="950613"/>
                </a:cubicBezTo>
                <a:cubicBezTo>
                  <a:pt x="3224685" y="941200"/>
                  <a:pt x="3230297" y="932811"/>
                  <a:pt x="3232169" y="923453"/>
                </a:cubicBezTo>
                <a:cubicBezTo>
                  <a:pt x="3264612" y="761239"/>
                  <a:pt x="3223436" y="931232"/>
                  <a:pt x="3250276" y="823865"/>
                </a:cubicBezTo>
                <a:cubicBezTo>
                  <a:pt x="3253294" y="793687"/>
                  <a:pt x="3254718" y="763306"/>
                  <a:pt x="3259330" y="733330"/>
                </a:cubicBezTo>
                <a:cubicBezTo>
                  <a:pt x="3260781" y="723898"/>
                  <a:pt x="3268383" y="715713"/>
                  <a:pt x="3268383" y="706170"/>
                </a:cubicBezTo>
                <a:cubicBezTo>
                  <a:pt x="3268383" y="591685"/>
                  <a:pt x="3265709" y="621709"/>
                  <a:pt x="3250276" y="552261"/>
                </a:cubicBezTo>
                <a:cubicBezTo>
                  <a:pt x="3246938" y="537240"/>
                  <a:pt x="3246089" y="521592"/>
                  <a:pt x="3241223" y="506994"/>
                </a:cubicBezTo>
                <a:cubicBezTo>
                  <a:pt x="3236955" y="494190"/>
                  <a:pt x="3227384" y="483584"/>
                  <a:pt x="3223116" y="470780"/>
                </a:cubicBezTo>
                <a:cubicBezTo>
                  <a:pt x="3215246" y="447171"/>
                  <a:pt x="3211045" y="422495"/>
                  <a:pt x="3205009" y="398352"/>
                </a:cubicBezTo>
                <a:cubicBezTo>
                  <a:pt x="3176713" y="285168"/>
                  <a:pt x="3212872" y="425874"/>
                  <a:pt x="3186902" y="334978"/>
                </a:cubicBezTo>
                <a:cubicBezTo>
                  <a:pt x="3180576" y="312838"/>
                  <a:pt x="3170497" y="260577"/>
                  <a:pt x="3159741" y="244443"/>
                </a:cubicBezTo>
                <a:lnTo>
                  <a:pt x="3141635" y="217283"/>
                </a:lnTo>
                <a:cubicBezTo>
                  <a:pt x="3138736" y="205686"/>
                  <a:pt x="3130020" y="166892"/>
                  <a:pt x="3123528" y="153908"/>
                </a:cubicBezTo>
                <a:cubicBezTo>
                  <a:pt x="3078051" y="62953"/>
                  <a:pt x="3134949" y="201680"/>
                  <a:pt x="3087314" y="90534"/>
                </a:cubicBezTo>
                <a:cubicBezTo>
                  <a:pt x="3076269" y="64763"/>
                  <a:pt x="3081900" y="57960"/>
                  <a:pt x="3060153" y="36213"/>
                </a:cubicBezTo>
                <a:cubicBezTo>
                  <a:pt x="3032084" y="8144"/>
                  <a:pt x="2987501" y="5998"/>
                  <a:pt x="2951512" y="0"/>
                </a:cubicBezTo>
                <a:cubicBezTo>
                  <a:pt x="2855523" y="4571"/>
                  <a:pt x="2797045" y="-2125"/>
                  <a:pt x="2716122" y="18106"/>
                </a:cubicBezTo>
                <a:cubicBezTo>
                  <a:pt x="2706864" y="20421"/>
                  <a:pt x="2697303" y="22525"/>
                  <a:pt x="2688961" y="27160"/>
                </a:cubicBezTo>
                <a:cubicBezTo>
                  <a:pt x="2669938" y="37729"/>
                  <a:pt x="2655285" y="56493"/>
                  <a:pt x="2634640" y="63374"/>
                </a:cubicBezTo>
                <a:cubicBezTo>
                  <a:pt x="2601754" y="74336"/>
                  <a:pt x="2589373" y="55829"/>
                  <a:pt x="2580320" y="5432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489816" y="3407697"/>
            <a:ext cx="2987641" cy="32593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477457" y="3214680"/>
                <a:ext cx="36804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0717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6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7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8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9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57" y="3214680"/>
                <a:ext cx="368043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862729" y="4092166"/>
            <a:ext cx="6751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mistaken points 3,4,5 get higher weight </a:t>
            </a:r>
            <a:r>
              <a:rPr lang="en-US" sz="2400" dirty="0" smtClean="0"/>
              <a:t>next </a:t>
            </a:r>
            <a:r>
              <a:rPr lang="en-US" sz="2400" dirty="0"/>
              <a:t>time.</a:t>
            </a:r>
          </a:p>
        </p:txBody>
      </p:sp>
    </p:spTree>
    <p:extLst>
      <p:ext uri="{BB962C8B-B14F-4D97-AF65-F5344CB8AC3E}">
        <p14:creationId xmlns:p14="http://schemas.microsoft.com/office/powerpoint/2010/main" val="360856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- Round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49" y="2321916"/>
            <a:ext cx="3134816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79736" y="1727347"/>
                <a:ext cx="6690513" cy="5842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3</m:t>
                    </m:r>
                    <m:r>
                      <a:rPr lang="en-US" sz="2000" b="0" i="1" smtClean="0">
                        <a:latin typeface="Cambria Math"/>
                      </a:rPr>
                      <m:t>∗</m:t>
                    </m:r>
                    <m:r>
                      <a:rPr lang="en-US" sz="2000" b="0" i="1" smtClean="0">
                        <a:latin typeface="Cambria Math"/>
                      </a:rPr>
                      <m:t>0</m:t>
                    </m:r>
                    <m:r>
                      <a:rPr lang="en-US" sz="2000" b="0" i="1" smtClean="0">
                        <a:latin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/>
                      </a:rPr>
                      <m:t>0717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0</m:t>
                    </m:r>
                    <m:r>
                      <a:rPr lang="en-US" sz="2000" b="0" i="1" smtClean="0">
                        <a:latin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/>
                      </a:rPr>
                      <m:t>215</m:t>
                    </m:r>
                  </m:oMath>
                </a14:m>
                <a:r>
                  <a:rPr lang="en-US" sz="2000" b="0" i="1" dirty="0" smtClean="0">
                    <a:latin typeface="Cambria Math"/>
                  </a:rPr>
                  <a:t> </a:t>
                </a:r>
                <a:r>
                  <a:rPr lang="en-US" sz="2000" b="0" dirty="0" smtClean="0">
                    <a:latin typeface="Cambria Math"/>
                  </a:rPr>
                  <a:t>(0.0717 is the weight of each of the mistaken points 7,8,9)</a:t>
                </a:r>
                <a:endParaRPr lang="en-US" sz="2000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215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215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0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65</m:t>
                    </m:r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=3,4,5: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1661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65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i="1">
                            <a:latin typeface="Cambria Math"/>
                          </a:rPr>
                          <m:t>1661</m:t>
                        </m:r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522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0867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=1,2,6,10: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0717</m:t>
                        </m:r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65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0717</m:t>
                        </m:r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i="1">
                            <a:latin typeface="Cambria Math"/>
                          </a:rPr>
                          <m:t>522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374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=7,8,9: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i="1">
                            <a:latin typeface="Cambria Math"/>
                          </a:rPr>
                          <m:t>0717</m:t>
                        </m:r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exp</m:t>
                        </m:r>
                        <m:r>
                          <a:rPr lang="en-US" sz="20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65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i="1">
                            <a:latin typeface="Cambria Math"/>
                          </a:rPr>
                          <m:t>0717</m:t>
                        </m:r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9155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1373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3</m:t>
                      </m:r>
                      <m:r>
                        <a:rPr lang="en-US" sz="2000" b="0" i="1" smtClean="0">
                          <a:latin typeface="Cambria Math"/>
                        </a:rPr>
                        <m:t>∗</m:t>
                      </m:r>
                      <m:r>
                        <a:rPr lang="en-US" sz="2000" b="0" i="1" smtClean="0">
                          <a:latin typeface="Cambria Math"/>
                        </a:rPr>
                        <m:t>0</m:t>
                      </m:r>
                      <m:r>
                        <a:rPr lang="en-US" sz="2000" b="0" i="1" smtClean="0">
                          <a:latin typeface="Cambria Math"/>
                        </a:rPr>
                        <m:t>.</m:t>
                      </m:r>
                      <m:r>
                        <a:rPr lang="en-US" sz="2000" b="0" i="1" smtClean="0">
                          <a:latin typeface="Cambria Math"/>
                        </a:rPr>
                        <m:t>0867</m:t>
                      </m:r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4</m:t>
                      </m:r>
                      <m:r>
                        <a:rPr lang="en-US" sz="2000" b="0" i="1" smtClean="0">
                          <a:latin typeface="Cambria Math"/>
                        </a:rPr>
                        <m:t>∗</m:t>
                      </m:r>
                      <m:r>
                        <a:rPr lang="en-US" sz="2000" b="0" i="1" smtClean="0">
                          <a:latin typeface="Cambria Math"/>
                        </a:rPr>
                        <m:t>0</m:t>
                      </m:r>
                      <m:r>
                        <a:rPr lang="en-US" sz="2000" b="0" i="1" smtClean="0">
                          <a:latin typeface="Cambria Math"/>
                        </a:rPr>
                        <m:t>.</m:t>
                      </m:r>
                      <m:r>
                        <a:rPr lang="en-US" sz="2000" b="0" i="1" smtClean="0">
                          <a:latin typeface="Cambria Math"/>
                        </a:rPr>
                        <m:t>0374</m:t>
                      </m:r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3</m:t>
                      </m:r>
                      <m:r>
                        <a:rPr lang="en-US" sz="2000" b="0" i="1" smtClean="0">
                          <a:latin typeface="Cambria Math"/>
                        </a:rPr>
                        <m:t>∗</m:t>
                      </m:r>
                      <m:r>
                        <a:rPr lang="en-US" sz="2000" b="0" i="1" smtClean="0">
                          <a:latin typeface="Cambria Math"/>
                        </a:rPr>
                        <m:t>0</m:t>
                      </m:r>
                      <m:r>
                        <a:rPr lang="en-US" sz="2000" b="0" i="1" smtClean="0">
                          <a:latin typeface="Cambria Math"/>
                        </a:rPr>
                        <m:t>.</m:t>
                      </m:r>
                      <m:r>
                        <a:rPr lang="en-US" sz="2000" b="0" i="1" smtClean="0">
                          <a:latin typeface="Cambria Math"/>
                        </a:rPr>
                        <m:t>1373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0</m:t>
                      </m:r>
                      <m:r>
                        <a:rPr lang="en-US" sz="2000" b="0" i="1" smtClean="0">
                          <a:latin typeface="Cambria Math"/>
                        </a:rPr>
                        <m:t>.</m:t>
                      </m:r>
                      <m:r>
                        <a:rPr lang="en-US" sz="2000" b="0" i="1" smtClean="0">
                          <a:latin typeface="Cambria Math"/>
                        </a:rPr>
                        <m:t>822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=3,4,5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0867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822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0</m:t>
                    </m:r>
                    <m:r>
                      <a:rPr lang="en-US" sz="2000" b="0" i="1" smtClean="0">
                        <a:latin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/>
                      </a:rPr>
                      <m:t>1055</m:t>
                    </m:r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=1,2,6,10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374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i="1">
                            <a:latin typeface="Cambria Math"/>
                          </a:rPr>
                          <m:t>822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/>
                      </a:rPr>
                      <m:t>0455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For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=7,8,9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1373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i="1">
                            <a:latin typeface="Cambria Math"/>
                          </a:rPr>
                          <m:t>.</m:t>
                        </m:r>
                        <m:r>
                          <a:rPr lang="en-US" sz="2000" i="1">
                            <a:latin typeface="Cambria Math"/>
                          </a:rPr>
                          <m:t>822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</a:rPr>
                      <m:t>.</m:t>
                    </m:r>
                    <m:r>
                      <a:rPr lang="en-US" sz="2000" i="1">
                        <a:latin typeface="Cambria Math"/>
                      </a:rPr>
                      <m:t>167</m:t>
                    </m:r>
                  </m:oMath>
                </a14:m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736" y="1727347"/>
                <a:ext cx="6690513" cy="5842049"/>
              </a:xfrm>
              <a:prstGeom prst="rect">
                <a:avLst/>
              </a:prstGeom>
              <a:blipFill rotWithShape="1">
                <a:blip r:embed="rId3"/>
                <a:stretch>
                  <a:fillRect l="-911" t="-521" r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46808" y="34186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992" y="43677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2951" y="25570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0194" y="24534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873" y="3242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8454" y="275979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7299" y="37933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5072" y="3809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4432" y="491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7680" y="4648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827746" y="3422210"/>
            <a:ext cx="1630678" cy="2009869"/>
          </a:xfrm>
          <a:custGeom>
            <a:avLst/>
            <a:gdLst>
              <a:gd name="connsiteX0" fmla="*/ 1630678 w 1630678"/>
              <a:gd name="connsiteY0" fmla="*/ 461727 h 2009869"/>
              <a:gd name="connsiteX1" fmla="*/ 1630678 w 1630678"/>
              <a:gd name="connsiteY1" fmla="*/ 461727 h 2009869"/>
              <a:gd name="connsiteX2" fmla="*/ 1467715 w 1630678"/>
              <a:gd name="connsiteY2" fmla="*/ 452673 h 2009869"/>
              <a:gd name="connsiteX3" fmla="*/ 1431502 w 1630678"/>
              <a:gd name="connsiteY3" fmla="*/ 434566 h 2009869"/>
              <a:gd name="connsiteX4" fmla="*/ 1368127 w 1630678"/>
              <a:gd name="connsiteY4" fmla="*/ 407406 h 2009869"/>
              <a:gd name="connsiteX5" fmla="*/ 1340967 w 1630678"/>
              <a:gd name="connsiteY5" fmla="*/ 389299 h 2009869"/>
              <a:gd name="connsiteX6" fmla="*/ 1286646 w 1630678"/>
              <a:gd name="connsiteY6" fmla="*/ 371192 h 2009869"/>
              <a:gd name="connsiteX7" fmla="*/ 1250432 w 1630678"/>
              <a:gd name="connsiteY7" fmla="*/ 353085 h 2009869"/>
              <a:gd name="connsiteX8" fmla="*/ 1196111 w 1630678"/>
              <a:gd name="connsiteY8" fmla="*/ 334978 h 2009869"/>
              <a:gd name="connsiteX9" fmla="*/ 1159898 w 1630678"/>
              <a:gd name="connsiteY9" fmla="*/ 298764 h 2009869"/>
              <a:gd name="connsiteX10" fmla="*/ 1132737 w 1630678"/>
              <a:gd name="connsiteY10" fmla="*/ 289711 h 2009869"/>
              <a:gd name="connsiteX11" fmla="*/ 1105577 w 1630678"/>
              <a:gd name="connsiteY11" fmla="*/ 262550 h 2009869"/>
              <a:gd name="connsiteX12" fmla="*/ 1051256 w 1630678"/>
              <a:gd name="connsiteY12" fmla="*/ 199176 h 2009869"/>
              <a:gd name="connsiteX13" fmla="*/ 1024096 w 1630678"/>
              <a:gd name="connsiteY13" fmla="*/ 190123 h 2009869"/>
              <a:gd name="connsiteX14" fmla="*/ 1005989 w 1630678"/>
              <a:gd name="connsiteY14" fmla="*/ 162962 h 2009869"/>
              <a:gd name="connsiteX15" fmla="*/ 978828 w 1630678"/>
              <a:gd name="connsiteY15" fmla="*/ 144855 h 2009869"/>
              <a:gd name="connsiteX16" fmla="*/ 906401 w 1630678"/>
              <a:gd name="connsiteY16" fmla="*/ 99588 h 2009869"/>
              <a:gd name="connsiteX17" fmla="*/ 879240 w 1630678"/>
              <a:gd name="connsiteY17" fmla="*/ 81481 h 2009869"/>
              <a:gd name="connsiteX18" fmla="*/ 752492 w 1630678"/>
              <a:gd name="connsiteY18" fmla="*/ 45267 h 2009869"/>
              <a:gd name="connsiteX19" fmla="*/ 725331 w 1630678"/>
              <a:gd name="connsiteY19" fmla="*/ 36214 h 2009869"/>
              <a:gd name="connsiteX20" fmla="*/ 489941 w 1630678"/>
              <a:gd name="connsiteY20" fmla="*/ 0 h 2009869"/>
              <a:gd name="connsiteX21" fmla="*/ 227391 w 1630678"/>
              <a:gd name="connsiteY21" fmla="*/ 9053 h 2009869"/>
              <a:gd name="connsiteX22" fmla="*/ 191177 w 1630678"/>
              <a:gd name="connsiteY22" fmla="*/ 36214 h 2009869"/>
              <a:gd name="connsiteX23" fmla="*/ 91589 w 1630678"/>
              <a:gd name="connsiteY23" fmla="*/ 99588 h 2009869"/>
              <a:gd name="connsiteX24" fmla="*/ 37268 w 1630678"/>
              <a:gd name="connsiteY24" fmla="*/ 144855 h 2009869"/>
              <a:gd name="connsiteX25" fmla="*/ 19161 w 1630678"/>
              <a:gd name="connsiteY25" fmla="*/ 181069 h 2009869"/>
              <a:gd name="connsiteX26" fmla="*/ 1054 w 1630678"/>
              <a:gd name="connsiteY26" fmla="*/ 208230 h 2009869"/>
              <a:gd name="connsiteX27" fmla="*/ 10107 w 1630678"/>
              <a:gd name="connsiteY27" fmla="*/ 325925 h 2009869"/>
              <a:gd name="connsiteX28" fmla="*/ 37268 w 1630678"/>
              <a:gd name="connsiteY28" fmla="*/ 344032 h 2009869"/>
              <a:gd name="connsiteX29" fmla="*/ 82535 w 1630678"/>
              <a:gd name="connsiteY29" fmla="*/ 398352 h 2009869"/>
              <a:gd name="connsiteX30" fmla="*/ 109696 w 1630678"/>
              <a:gd name="connsiteY30" fmla="*/ 434566 h 2009869"/>
              <a:gd name="connsiteX31" fmla="*/ 118749 w 1630678"/>
              <a:gd name="connsiteY31" fmla="*/ 461727 h 2009869"/>
              <a:gd name="connsiteX32" fmla="*/ 136856 w 1630678"/>
              <a:gd name="connsiteY32" fmla="*/ 534154 h 2009869"/>
              <a:gd name="connsiteX33" fmla="*/ 145909 w 1630678"/>
              <a:gd name="connsiteY33" fmla="*/ 561315 h 2009869"/>
              <a:gd name="connsiteX34" fmla="*/ 154963 w 1630678"/>
              <a:gd name="connsiteY34" fmla="*/ 606582 h 2009869"/>
              <a:gd name="connsiteX35" fmla="*/ 164016 w 1630678"/>
              <a:gd name="connsiteY35" fmla="*/ 660903 h 2009869"/>
              <a:gd name="connsiteX36" fmla="*/ 182123 w 1630678"/>
              <a:gd name="connsiteY36" fmla="*/ 688063 h 2009869"/>
              <a:gd name="connsiteX37" fmla="*/ 209284 w 1630678"/>
              <a:gd name="connsiteY37" fmla="*/ 760491 h 2009869"/>
              <a:gd name="connsiteX38" fmla="*/ 227391 w 1630678"/>
              <a:gd name="connsiteY38" fmla="*/ 832919 h 2009869"/>
              <a:gd name="connsiteX39" fmla="*/ 236444 w 1630678"/>
              <a:gd name="connsiteY39" fmla="*/ 869133 h 2009869"/>
              <a:gd name="connsiteX40" fmla="*/ 245498 w 1630678"/>
              <a:gd name="connsiteY40" fmla="*/ 950614 h 2009869"/>
              <a:gd name="connsiteX41" fmla="*/ 254551 w 1630678"/>
              <a:gd name="connsiteY41" fmla="*/ 986828 h 2009869"/>
              <a:gd name="connsiteX42" fmla="*/ 245498 w 1630678"/>
              <a:gd name="connsiteY42" fmla="*/ 1195057 h 2009869"/>
              <a:gd name="connsiteX43" fmla="*/ 227391 w 1630678"/>
              <a:gd name="connsiteY43" fmla="*/ 1249378 h 2009869"/>
              <a:gd name="connsiteX44" fmla="*/ 200230 w 1630678"/>
              <a:gd name="connsiteY44" fmla="*/ 1330859 h 2009869"/>
              <a:gd name="connsiteX45" fmla="*/ 191177 w 1630678"/>
              <a:gd name="connsiteY45" fmla="*/ 1385180 h 2009869"/>
              <a:gd name="connsiteX46" fmla="*/ 173070 w 1630678"/>
              <a:gd name="connsiteY46" fmla="*/ 1412340 h 2009869"/>
              <a:gd name="connsiteX47" fmla="*/ 127803 w 1630678"/>
              <a:gd name="connsiteY47" fmla="*/ 1466661 h 2009869"/>
              <a:gd name="connsiteX48" fmla="*/ 109696 w 1630678"/>
              <a:gd name="connsiteY48" fmla="*/ 1520982 h 2009869"/>
              <a:gd name="connsiteX49" fmla="*/ 91589 w 1630678"/>
              <a:gd name="connsiteY49" fmla="*/ 1557196 h 2009869"/>
              <a:gd name="connsiteX50" fmla="*/ 73482 w 1630678"/>
              <a:gd name="connsiteY50" fmla="*/ 1611517 h 2009869"/>
              <a:gd name="connsiteX51" fmla="*/ 55375 w 1630678"/>
              <a:gd name="connsiteY51" fmla="*/ 1638677 h 2009869"/>
              <a:gd name="connsiteX52" fmla="*/ 46321 w 1630678"/>
              <a:gd name="connsiteY52" fmla="*/ 1692998 h 2009869"/>
              <a:gd name="connsiteX53" fmla="*/ 55375 w 1630678"/>
              <a:gd name="connsiteY53" fmla="*/ 1756372 h 2009869"/>
              <a:gd name="connsiteX54" fmla="*/ 73482 w 1630678"/>
              <a:gd name="connsiteY54" fmla="*/ 1810693 h 2009869"/>
              <a:gd name="connsiteX55" fmla="*/ 82535 w 1630678"/>
              <a:gd name="connsiteY55" fmla="*/ 1837853 h 2009869"/>
              <a:gd name="connsiteX56" fmla="*/ 100642 w 1630678"/>
              <a:gd name="connsiteY56" fmla="*/ 1865014 h 2009869"/>
              <a:gd name="connsiteX57" fmla="*/ 109696 w 1630678"/>
              <a:gd name="connsiteY57" fmla="*/ 1892174 h 2009869"/>
              <a:gd name="connsiteX58" fmla="*/ 164016 w 1630678"/>
              <a:gd name="connsiteY58" fmla="*/ 1928388 h 2009869"/>
              <a:gd name="connsiteX59" fmla="*/ 218337 w 1630678"/>
              <a:gd name="connsiteY59" fmla="*/ 1964602 h 2009869"/>
              <a:gd name="connsiteX60" fmla="*/ 245498 w 1630678"/>
              <a:gd name="connsiteY60" fmla="*/ 1973655 h 2009869"/>
              <a:gd name="connsiteX61" fmla="*/ 308872 w 1630678"/>
              <a:gd name="connsiteY61" fmla="*/ 2009869 h 2009869"/>
              <a:gd name="connsiteX62" fmla="*/ 498995 w 1630678"/>
              <a:gd name="connsiteY62" fmla="*/ 1982709 h 2009869"/>
              <a:gd name="connsiteX63" fmla="*/ 553315 w 1630678"/>
              <a:gd name="connsiteY63" fmla="*/ 1955548 h 2009869"/>
              <a:gd name="connsiteX64" fmla="*/ 580476 w 1630678"/>
              <a:gd name="connsiteY64" fmla="*/ 1937441 h 2009869"/>
              <a:gd name="connsiteX65" fmla="*/ 652904 w 1630678"/>
              <a:gd name="connsiteY65" fmla="*/ 1919335 h 2009869"/>
              <a:gd name="connsiteX66" fmla="*/ 707224 w 1630678"/>
              <a:gd name="connsiteY66" fmla="*/ 1883121 h 2009869"/>
              <a:gd name="connsiteX67" fmla="*/ 770599 w 1630678"/>
              <a:gd name="connsiteY67" fmla="*/ 1801640 h 2009869"/>
              <a:gd name="connsiteX68" fmla="*/ 788705 w 1630678"/>
              <a:gd name="connsiteY68" fmla="*/ 1774479 h 2009869"/>
              <a:gd name="connsiteX69" fmla="*/ 815866 w 1630678"/>
              <a:gd name="connsiteY69" fmla="*/ 1756372 h 2009869"/>
              <a:gd name="connsiteX70" fmla="*/ 861133 w 1630678"/>
              <a:gd name="connsiteY70" fmla="*/ 1702051 h 2009869"/>
              <a:gd name="connsiteX71" fmla="*/ 870187 w 1630678"/>
              <a:gd name="connsiteY71" fmla="*/ 1665838 h 2009869"/>
              <a:gd name="connsiteX72" fmla="*/ 879240 w 1630678"/>
              <a:gd name="connsiteY72" fmla="*/ 1638677 h 2009869"/>
              <a:gd name="connsiteX73" fmla="*/ 888294 w 1630678"/>
              <a:gd name="connsiteY73" fmla="*/ 1575303 h 2009869"/>
              <a:gd name="connsiteX74" fmla="*/ 897347 w 1630678"/>
              <a:gd name="connsiteY74" fmla="*/ 1539089 h 2009869"/>
              <a:gd name="connsiteX75" fmla="*/ 906401 w 1630678"/>
              <a:gd name="connsiteY75" fmla="*/ 1493822 h 2009869"/>
              <a:gd name="connsiteX76" fmla="*/ 924507 w 1630678"/>
              <a:gd name="connsiteY76" fmla="*/ 1457608 h 2009869"/>
              <a:gd name="connsiteX77" fmla="*/ 951668 w 1630678"/>
              <a:gd name="connsiteY77" fmla="*/ 1358020 h 2009869"/>
              <a:gd name="connsiteX78" fmla="*/ 960721 w 1630678"/>
              <a:gd name="connsiteY78" fmla="*/ 1267485 h 2009869"/>
              <a:gd name="connsiteX79" fmla="*/ 969775 w 1630678"/>
              <a:gd name="connsiteY79" fmla="*/ 1240325 h 2009869"/>
              <a:gd name="connsiteX80" fmla="*/ 987882 w 1630678"/>
              <a:gd name="connsiteY80" fmla="*/ 1068309 h 2009869"/>
              <a:gd name="connsiteX81" fmla="*/ 996935 w 1630678"/>
              <a:gd name="connsiteY81" fmla="*/ 1041148 h 2009869"/>
              <a:gd name="connsiteX82" fmla="*/ 1015042 w 1630678"/>
              <a:gd name="connsiteY82" fmla="*/ 1013988 h 2009869"/>
              <a:gd name="connsiteX83" fmla="*/ 1033149 w 1630678"/>
              <a:gd name="connsiteY83" fmla="*/ 977774 h 2009869"/>
              <a:gd name="connsiteX84" fmla="*/ 1069363 w 1630678"/>
              <a:gd name="connsiteY84" fmla="*/ 941560 h 2009869"/>
              <a:gd name="connsiteX85" fmla="*/ 1078416 w 1630678"/>
              <a:gd name="connsiteY85" fmla="*/ 905346 h 2009869"/>
              <a:gd name="connsiteX86" fmla="*/ 1159898 w 1630678"/>
              <a:gd name="connsiteY86" fmla="*/ 860079 h 2009869"/>
              <a:gd name="connsiteX87" fmla="*/ 1196111 w 1630678"/>
              <a:gd name="connsiteY87" fmla="*/ 832919 h 2009869"/>
              <a:gd name="connsiteX88" fmla="*/ 1259486 w 1630678"/>
              <a:gd name="connsiteY88" fmla="*/ 805758 h 2009869"/>
              <a:gd name="connsiteX89" fmla="*/ 1295700 w 1630678"/>
              <a:gd name="connsiteY89" fmla="*/ 796705 h 2009869"/>
              <a:gd name="connsiteX90" fmla="*/ 1331913 w 1630678"/>
              <a:gd name="connsiteY90" fmla="*/ 778598 h 2009869"/>
              <a:gd name="connsiteX91" fmla="*/ 1359074 w 1630678"/>
              <a:gd name="connsiteY91" fmla="*/ 769544 h 2009869"/>
              <a:gd name="connsiteX92" fmla="*/ 1395288 w 1630678"/>
              <a:gd name="connsiteY92" fmla="*/ 742384 h 2009869"/>
              <a:gd name="connsiteX93" fmla="*/ 1431502 w 1630678"/>
              <a:gd name="connsiteY93" fmla="*/ 724277 h 2009869"/>
              <a:gd name="connsiteX94" fmla="*/ 1458662 w 1630678"/>
              <a:gd name="connsiteY94" fmla="*/ 706170 h 2009869"/>
              <a:gd name="connsiteX95" fmla="*/ 1494876 w 1630678"/>
              <a:gd name="connsiteY95" fmla="*/ 697117 h 2009869"/>
              <a:gd name="connsiteX96" fmla="*/ 1549197 w 1630678"/>
              <a:gd name="connsiteY96" fmla="*/ 660903 h 2009869"/>
              <a:gd name="connsiteX97" fmla="*/ 1567304 w 1630678"/>
              <a:gd name="connsiteY97" fmla="*/ 606582 h 2009869"/>
              <a:gd name="connsiteX98" fmla="*/ 1576357 w 1630678"/>
              <a:gd name="connsiteY98" fmla="*/ 579422 h 2009869"/>
              <a:gd name="connsiteX99" fmla="*/ 1603517 w 1630678"/>
              <a:gd name="connsiteY99" fmla="*/ 543208 h 2009869"/>
              <a:gd name="connsiteX100" fmla="*/ 1621624 w 1630678"/>
              <a:gd name="connsiteY100" fmla="*/ 516047 h 2009869"/>
              <a:gd name="connsiteX101" fmla="*/ 1630678 w 1630678"/>
              <a:gd name="connsiteY101" fmla="*/ 461727 h 200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630678" h="2009869">
                <a:moveTo>
                  <a:pt x="1630678" y="461727"/>
                </a:moveTo>
                <a:lnTo>
                  <a:pt x="1630678" y="461727"/>
                </a:lnTo>
                <a:cubicBezTo>
                  <a:pt x="1576357" y="458709"/>
                  <a:pt x="1521621" y="460024"/>
                  <a:pt x="1467715" y="452673"/>
                </a:cubicBezTo>
                <a:cubicBezTo>
                  <a:pt x="1454343" y="450849"/>
                  <a:pt x="1443907" y="439882"/>
                  <a:pt x="1431502" y="434566"/>
                </a:cubicBezTo>
                <a:cubicBezTo>
                  <a:pt x="1380712" y="412799"/>
                  <a:pt x="1428186" y="441726"/>
                  <a:pt x="1368127" y="407406"/>
                </a:cubicBezTo>
                <a:cubicBezTo>
                  <a:pt x="1358680" y="402008"/>
                  <a:pt x="1350910" y="393718"/>
                  <a:pt x="1340967" y="389299"/>
                </a:cubicBezTo>
                <a:cubicBezTo>
                  <a:pt x="1323526" y="381547"/>
                  <a:pt x="1303717" y="379728"/>
                  <a:pt x="1286646" y="371192"/>
                </a:cubicBezTo>
                <a:cubicBezTo>
                  <a:pt x="1274575" y="365156"/>
                  <a:pt x="1262963" y="358097"/>
                  <a:pt x="1250432" y="353085"/>
                </a:cubicBezTo>
                <a:cubicBezTo>
                  <a:pt x="1232711" y="345996"/>
                  <a:pt x="1196111" y="334978"/>
                  <a:pt x="1196111" y="334978"/>
                </a:cubicBezTo>
                <a:cubicBezTo>
                  <a:pt x="1184040" y="322907"/>
                  <a:pt x="1173789" y="308686"/>
                  <a:pt x="1159898" y="298764"/>
                </a:cubicBezTo>
                <a:cubicBezTo>
                  <a:pt x="1152132" y="293217"/>
                  <a:pt x="1140678" y="295005"/>
                  <a:pt x="1132737" y="289711"/>
                </a:cubicBezTo>
                <a:cubicBezTo>
                  <a:pt x="1122084" y="282609"/>
                  <a:pt x="1113909" y="272271"/>
                  <a:pt x="1105577" y="262550"/>
                </a:cubicBezTo>
                <a:cubicBezTo>
                  <a:pt x="1088847" y="243032"/>
                  <a:pt x="1073715" y="214149"/>
                  <a:pt x="1051256" y="199176"/>
                </a:cubicBezTo>
                <a:cubicBezTo>
                  <a:pt x="1043316" y="193882"/>
                  <a:pt x="1033149" y="193141"/>
                  <a:pt x="1024096" y="190123"/>
                </a:cubicBezTo>
                <a:cubicBezTo>
                  <a:pt x="1018060" y="181069"/>
                  <a:pt x="1013683" y="170656"/>
                  <a:pt x="1005989" y="162962"/>
                </a:cubicBezTo>
                <a:cubicBezTo>
                  <a:pt x="998295" y="155268"/>
                  <a:pt x="987682" y="151179"/>
                  <a:pt x="978828" y="144855"/>
                </a:cubicBezTo>
                <a:cubicBezTo>
                  <a:pt x="892275" y="83032"/>
                  <a:pt x="991477" y="148203"/>
                  <a:pt x="906401" y="99588"/>
                </a:cubicBezTo>
                <a:cubicBezTo>
                  <a:pt x="896954" y="94189"/>
                  <a:pt x="889183" y="85900"/>
                  <a:pt x="879240" y="81481"/>
                </a:cubicBezTo>
                <a:cubicBezTo>
                  <a:pt x="826937" y="58235"/>
                  <a:pt x="810023" y="64443"/>
                  <a:pt x="752492" y="45267"/>
                </a:cubicBezTo>
                <a:cubicBezTo>
                  <a:pt x="743438" y="42249"/>
                  <a:pt x="734754" y="37722"/>
                  <a:pt x="725331" y="36214"/>
                </a:cubicBezTo>
                <a:cubicBezTo>
                  <a:pt x="458278" y="-6515"/>
                  <a:pt x="601476" y="27882"/>
                  <a:pt x="489941" y="0"/>
                </a:cubicBezTo>
                <a:cubicBezTo>
                  <a:pt x="402424" y="3018"/>
                  <a:pt x="314323" y="-1484"/>
                  <a:pt x="227391" y="9053"/>
                </a:cubicBezTo>
                <a:cubicBezTo>
                  <a:pt x="212411" y="10869"/>
                  <a:pt x="203732" y="27844"/>
                  <a:pt x="191177" y="36214"/>
                </a:cubicBezTo>
                <a:cubicBezTo>
                  <a:pt x="170220" y="50185"/>
                  <a:pt x="107409" y="83769"/>
                  <a:pt x="91589" y="99588"/>
                </a:cubicBezTo>
                <a:cubicBezTo>
                  <a:pt x="56734" y="134442"/>
                  <a:pt x="75081" y="119646"/>
                  <a:pt x="37268" y="144855"/>
                </a:cubicBezTo>
                <a:cubicBezTo>
                  <a:pt x="31232" y="156926"/>
                  <a:pt x="25857" y="169351"/>
                  <a:pt x="19161" y="181069"/>
                </a:cubicBezTo>
                <a:cubicBezTo>
                  <a:pt x="13762" y="190516"/>
                  <a:pt x="1733" y="197370"/>
                  <a:pt x="1054" y="208230"/>
                </a:cubicBezTo>
                <a:cubicBezTo>
                  <a:pt x="-1401" y="247501"/>
                  <a:pt x="-31" y="287906"/>
                  <a:pt x="10107" y="325925"/>
                </a:cubicBezTo>
                <a:cubicBezTo>
                  <a:pt x="12911" y="336439"/>
                  <a:pt x="28909" y="337066"/>
                  <a:pt x="37268" y="344032"/>
                </a:cubicBezTo>
                <a:cubicBezTo>
                  <a:pt x="67105" y="368896"/>
                  <a:pt x="61590" y="369029"/>
                  <a:pt x="82535" y="398352"/>
                </a:cubicBezTo>
                <a:cubicBezTo>
                  <a:pt x="91306" y="410631"/>
                  <a:pt x="100642" y="422495"/>
                  <a:pt x="109696" y="434566"/>
                </a:cubicBezTo>
                <a:cubicBezTo>
                  <a:pt x="112714" y="443620"/>
                  <a:pt x="116238" y="452520"/>
                  <a:pt x="118749" y="461727"/>
                </a:cubicBezTo>
                <a:cubicBezTo>
                  <a:pt x="125297" y="485736"/>
                  <a:pt x="128987" y="510545"/>
                  <a:pt x="136856" y="534154"/>
                </a:cubicBezTo>
                <a:cubicBezTo>
                  <a:pt x="139874" y="543208"/>
                  <a:pt x="143594" y="552057"/>
                  <a:pt x="145909" y="561315"/>
                </a:cubicBezTo>
                <a:cubicBezTo>
                  <a:pt x="149641" y="576243"/>
                  <a:pt x="152210" y="591442"/>
                  <a:pt x="154963" y="606582"/>
                </a:cubicBezTo>
                <a:cubicBezTo>
                  <a:pt x="158247" y="624643"/>
                  <a:pt x="158211" y="643488"/>
                  <a:pt x="164016" y="660903"/>
                </a:cubicBezTo>
                <a:cubicBezTo>
                  <a:pt x="167457" y="671225"/>
                  <a:pt x="176087" y="679010"/>
                  <a:pt x="182123" y="688063"/>
                </a:cubicBezTo>
                <a:cubicBezTo>
                  <a:pt x="199592" y="775403"/>
                  <a:pt x="178200" y="698323"/>
                  <a:pt x="209284" y="760491"/>
                </a:cubicBezTo>
                <a:cubicBezTo>
                  <a:pt x="218989" y="779902"/>
                  <a:pt x="223260" y="814330"/>
                  <a:pt x="227391" y="832919"/>
                </a:cubicBezTo>
                <a:cubicBezTo>
                  <a:pt x="230090" y="845066"/>
                  <a:pt x="233426" y="857062"/>
                  <a:pt x="236444" y="869133"/>
                </a:cubicBezTo>
                <a:cubicBezTo>
                  <a:pt x="239462" y="896293"/>
                  <a:pt x="241343" y="923604"/>
                  <a:pt x="245498" y="950614"/>
                </a:cubicBezTo>
                <a:cubicBezTo>
                  <a:pt x="247390" y="962912"/>
                  <a:pt x="254551" y="974385"/>
                  <a:pt x="254551" y="986828"/>
                </a:cubicBezTo>
                <a:cubicBezTo>
                  <a:pt x="254551" y="1056303"/>
                  <a:pt x="252647" y="1125951"/>
                  <a:pt x="245498" y="1195057"/>
                </a:cubicBezTo>
                <a:cubicBezTo>
                  <a:pt x="243534" y="1214042"/>
                  <a:pt x="230529" y="1230551"/>
                  <a:pt x="227391" y="1249378"/>
                </a:cubicBezTo>
                <a:cubicBezTo>
                  <a:pt x="216548" y="1314432"/>
                  <a:pt x="228520" y="1288425"/>
                  <a:pt x="200230" y="1330859"/>
                </a:cubicBezTo>
                <a:cubicBezTo>
                  <a:pt x="197212" y="1348966"/>
                  <a:pt x="196982" y="1367765"/>
                  <a:pt x="191177" y="1385180"/>
                </a:cubicBezTo>
                <a:cubicBezTo>
                  <a:pt x="187736" y="1395502"/>
                  <a:pt x="180036" y="1403981"/>
                  <a:pt x="173070" y="1412340"/>
                </a:cubicBezTo>
                <a:cubicBezTo>
                  <a:pt x="152764" y="1436707"/>
                  <a:pt x="140648" y="1437760"/>
                  <a:pt x="127803" y="1466661"/>
                </a:cubicBezTo>
                <a:cubicBezTo>
                  <a:pt x="120051" y="1484102"/>
                  <a:pt x="118232" y="1503911"/>
                  <a:pt x="109696" y="1520982"/>
                </a:cubicBezTo>
                <a:cubicBezTo>
                  <a:pt x="103660" y="1533053"/>
                  <a:pt x="96601" y="1544665"/>
                  <a:pt x="91589" y="1557196"/>
                </a:cubicBezTo>
                <a:cubicBezTo>
                  <a:pt x="84500" y="1574917"/>
                  <a:pt x="84069" y="1595636"/>
                  <a:pt x="73482" y="1611517"/>
                </a:cubicBezTo>
                <a:lnTo>
                  <a:pt x="55375" y="1638677"/>
                </a:lnTo>
                <a:cubicBezTo>
                  <a:pt x="52357" y="1656784"/>
                  <a:pt x="46321" y="1674641"/>
                  <a:pt x="46321" y="1692998"/>
                </a:cubicBezTo>
                <a:cubicBezTo>
                  <a:pt x="46321" y="1714337"/>
                  <a:pt x="50577" y="1735579"/>
                  <a:pt x="55375" y="1756372"/>
                </a:cubicBezTo>
                <a:cubicBezTo>
                  <a:pt x="59667" y="1774970"/>
                  <a:pt x="67446" y="1792586"/>
                  <a:pt x="73482" y="1810693"/>
                </a:cubicBezTo>
                <a:cubicBezTo>
                  <a:pt x="76500" y="1819746"/>
                  <a:pt x="77242" y="1829913"/>
                  <a:pt x="82535" y="1837853"/>
                </a:cubicBezTo>
                <a:cubicBezTo>
                  <a:pt x="88571" y="1846907"/>
                  <a:pt x="95776" y="1855282"/>
                  <a:pt x="100642" y="1865014"/>
                </a:cubicBezTo>
                <a:cubicBezTo>
                  <a:pt x="104910" y="1873550"/>
                  <a:pt x="104402" y="1884234"/>
                  <a:pt x="109696" y="1892174"/>
                </a:cubicBezTo>
                <a:cubicBezTo>
                  <a:pt x="129073" y="1921240"/>
                  <a:pt x="135540" y="1918896"/>
                  <a:pt x="164016" y="1928388"/>
                </a:cubicBezTo>
                <a:cubicBezTo>
                  <a:pt x="182123" y="1940459"/>
                  <a:pt x="197692" y="1957721"/>
                  <a:pt x="218337" y="1964602"/>
                </a:cubicBezTo>
                <a:cubicBezTo>
                  <a:pt x="227391" y="1967620"/>
                  <a:pt x="236726" y="1969896"/>
                  <a:pt x="245498" y="1973655"/>
                </a:cubicBezTo>
                <a:cubicBezTo>
                  <a:pt x="277656" y="1987437"/>
                  <a:pt x="281598" y="1991687"/>
                  <a:pt x="308872" y="2009869"/>
                </a:cubicBezTo>
                <a:cubicBezTo>
                  <a:pt x="372246" y="2000816"/>
                  <a:pt x="445729" y="2018220"/>
                  <a:pt x="498995" y="1982709"/>
                </a:cubicBezTo>
                <a:cubicBezTo>
                  <a:pt x="576827" y="1930820"/>
                  <a:pt x="478354" y="1993029"/>
                  <a:pt x="553315" y="1955548"/>
                </a:cubicBezTo>
                <a:cubicBezTo>
                  <a:pt x="563047" y="1950682"/>
                  <a:pt x="570744" y="1942307"/>
                  <a:pt x="580476" y="1937441"/>
                </a:cubicBezTo>
                <a:cubicBezTo>
                  <a:pt x="599035" y="1928162"/>
                  <a:pt x="635687" y="1922778"/>
                  <a:pt x="652904" y="1919335"/>
                </a:cubicBezTo>
                <a:cubicBezTo>
                  <a:pt x="671011" y="1907264"/>
                  <a:pt x="695153" y="1901228"/>
                  <a:pt x="707224" y="1883121"/>
                </a:cubicBezTo>
                <a:cubicBezTo>
                  <a:pt x="798768" y="1745806"/>
                  <a:pt x="699675" y="1886750"/>
                  <a:pt x="770599" y="1801640"/>
                </a:cubicBezTo>
                <a:cubicBezTo>
                  <a:pt x="777565" y="1793281"/>
                  <a:pt x="781011" y="1782173"/>
                  <a:pt x="788705" y="1774479"/>
                </a:cubicBezTo>
                <a:cubicBezTo>
                  <a:pt x="796399" y="1766785"/>
                  <a:pt x="807507" y="1763338"/>
                  <a:pt x="815866" y="1756372"/>
                </a:cubicBezTo>
                <a:cubicBezTo>
                  <a:pt x="842007" y="1734588"/>
                  <a:pt x="843329" y="1728757"/>
                  <a:pt x="861133" y="1702051"/>
                </a:cubicBezTo>
                <a:cubicBezTo>
                  <a:pt x="864151" y="1689980"/>
                  <a:pt x="866769" y="1677802"/>
                  <a:pt x="870187" y="1665838"/>
                </a:cubicBezTo>
                <a:cubicBezTo>
                  <a:pt x="872809" y="1656662"/>
                  <a:pt x="877368" y="1648035"/>
                  <a:pt x="879240" y="1638677"/>
                </a:cubicBezTo>
                <a:cubicBezTo>
                  <a:pt x="883425" y="1617752"/>
                  <a:pt x="884477" y="1596298"/>
                  <a:pt x="888294" y="1575303"/>
                </a:cubicBezTo>
                <a:cubicBezTo>
                  <a:pt x="890520" y="1563061"/>
                  <a:pt x="894648" y="1551236"/>
                  <a:pt x="897347" y="1539089"/>
                </a:cubicBezTo>
                <a:cubicBezTo>
                  <a:pt x="900685" y="1524068"/>
                  <a:pt x="901535" y="1508420"/>
                  <a:pt x="906401" y="1493822"/>
                </a:cubicBezTo>
                <a:cubicBezTo>
                  <a:pt x="910669" y="1481019"/>
                  <a:pt x="919191" y="1470013"/>
                  <a:pt x="924507" y="1457608"/>
                </a:cubicBezTo>
                <a:cubicBezTo>
                  <a:pt x="934662" y="1433911"/>
                  <a:pt x="948895" y="1369112"/>
                  <a:pt x="951668" y="1358020"/>
                </a:cubicBezTo>
                <a:cubicBezTo>
                  <a:pt x="954686" y="1327842"/>
                  <a:pt x="956109" y="1297461"/>
                  <a:pt x="960721" y="1267485"/>
                </a:cubicBezTo>
                <a:cubicBezTo>
                  <a:pt x="962172" y="1258053"/>
                  <a:pt x="968486" y="1249781"/>
                  <a:pt x="969775" y="1240325"/>
                </a:cubicBezTo>
                <a:cubicBezTo>
                  <a:pt x="977565" y="1183198"/>
                  <a:pt x="980092" y="1125436"/>
                  <a:pt x="987882" y="1068309"/>
                </a:cubicBezTo>
                <a:cubicBezTo>
                  <a:pt x="989171" y="1058853"/>
                  <a:pt x="992667" y="1049684"/>
                  <a:pt x="996935" y="1041148"/>
                </a:cubicBezTo>
                <a:cubicBezTo>
                  <a:pt x="1001801" y="1031416"/>
                  <a:pt x="1009644" y="1023435"/>
                  <a:pt x="1015042" y="1013988"/>
                </a:cubicBezTo>
                <a:cubicBezTo>
                  <a:pt x="1021738" y="1002270"/>
                  <a:pt x="1025051" y="988571"/>
                  <a:pt x="1033149" y="977774"/>
                </a:cubicBezTo>
                <a:cubicBezTo>
                  <a:pt x="1043392" y="964117"/>
                  <a:pt x="1057292" y="953631"/>
                  <a:pt x="1069363" y="941560"/>
                </a:cubicBezTo>
                <a:cubicBezTo>
                  <a:pt x="1072381" y="929489"/>
                  <a:pt x="1070222" y="914710"/>
                  <a:pt x="1078416" y="905346"/>
                </a:cubicBezTo>
                <a:cubicBezTo>
                  <a:pt x="1104051" y="876049"/>
                  <a:pt x="1128154" y="870661"/>
                  <a:pt x="1159898" y="860079"/>
                </a:cubicBezTo>
                <a:cubicBezTo>
                  <a:pt x="1171969" y="851026"/>
                  <a:pt x="1183316" y="840916"/>
                  <a:pt x="1196111" y="832919"/>
                </a:cubicBezTo>
                <a:cubicBezTo>
                  <a:pt x="1216440" y="820214"/>
                  <a:pt x="1236790" y="812242"/>
                  <a:pt x="1259486" y="805758"/>
                </a:cubicBezTo>
                <a:cubicBezTo>
                  <a:pt x="1271450" y="802340"/>
                  <a:pt x="1283629" y="799723"/>
                  <a:pt x="1295700" y="796705"/>
                </a:cubicBezTo>
                <a:cubicBezTo>
                  <a:pt x="1307771" y="790669"/>
                  <a:pt x="1319508" y="783914"/>
                  <a:pt x="1331913" y="778598"/>
                </a:cubicBezTo>
                <a:cubicBezTo>
                  <a:pt x="1340685" y="774839"/>
                  <a:pt x="1350788" y="774279"/>
                  <a:pt x="1359074" y="769544"/>
                </a:cubicBezTo>
                <a:cubicBezTo>
                  <a:pt x="1372175" y="762058"/>
                  <a:pt x="1382492" y="750381"/>
                  <a:pt x="1395288" y="742384"/>
                </a:cubicBezTo>
                <a:cubicBezTo>
                  <a:pt x="1406733" y="735231"/>
                  <a:pt x="1419784" y="730973"/>
                  <a:pt x="1431502" y="724277"/>
                </a:cubicBezTo>
                <a:cubicBezTo>
                  <a:pt x="1440949" y="718879"/>
                  <a:pt x="1448661" y="710456"/>
                  <a:pt x="1458662" y="706170"/>
                </a:cubicBezTo>
                <a:cubicBezTo>
                  <a:pt x="1470099" y="701269"/>
                  <a:pt x="1482805" y="700135"/>
                  <a:pt x="1494876" y="697117"/>
                </a:cubicBezTo>
                <a:cubicBezTo>
                  <a:pt x="1512983" y="685046"/>
                  <a:pt x="1542315" y="681548"/>
                  <a:pt x="1549197" y="660903"/>
                </a:cubicBezTo>
                <a:lnTo>
                  <a:pt x="1567304" y="606582"/>
                </a:lnTo>
                <a:cubicBezTo>
                  <a:pt x="1570322" y="597529"/>
                  <a:pt x="1570631" y="587056"/>
                  <a:pt x="1576357" y="579422"/>
                </a:cubicBezTo>
                <a:cubicBezTo>
                  <a:pt x="1585410" y="567351"/>
                  <a:pt x="1594747" y="555487"/>
                  <a:pt x="1603517" y="543208"/>
                </a:cubicBezTo>
                <a:cubicBezTo>
                  <a:pt x="1609841" y="534354"/>
                  <a:pt x="1619264" y="526669"/>
                  <a:pt x="1621624" y="516047"/>
                </a:cubicBezTo>
                <a:cubicBezTo>
                  <a:pt x="1625552" y="498372"/>
                  <a:pt x="1629169" y="470780"/>
                  <a:pt x="1630678" y="4617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562898" y="5114042"/>
                <a:ext cx="1002454" cy="27699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0717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98" y="5114042"/>
                <a:ext cx="1002454" cy="2769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86"/>
          </p:cNvCxnSpPr>
          <p:nvPr/>
        </p:nvCxnSpPr>
        <p:spPr>
          <a:xfrm>
            <a:off x="2987644" y="4282289"/>
            <a:ext cx="223080" cy="82235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18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- Round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89201" y="2386215"/>
                <a:ext cx="6690513" cy="181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=3∗</m:t>
                    </m:r>
                    <m:r>
                      <a:rPr lang="en-US" sz="2000" i="1">
                        <a:latin typeface="Cambria Math"/>
                      </a:rPr>
                      <m:t>0.0455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</a:rPr>
                      <m:t>≈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</a:rPr>
                      <m:t>0.14</m:t>
                    </m:r>
                  </m:oMath>
                </a14:m>
                <a:r>
                  <a:rPr lang="en-US" sz="2000" dirty="0" smtClean="0"/>
                  <a:t> (0.0455 is the weight of the mistaken points 1,2,6)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1−0.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14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14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≈0.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92</m:t>
                    </m:r>
                  </m:oMath>
                </a14:m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201" y="2386215"/>
                <a:ext cx="6690513" cy="1814471"/>
              </a:xfrm>
              <a:prstGeom prst="rect">
                <a:avLst/>
              </a:prstGeom>
              <a:blipFill rotWithShape="1">
                <a:blip r:embed="rId2"/>
                <a:stretch>
                  <a:fillRect l="-1003" t="-1678" r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3" y="2209046"/>
            <a:ext cx="4034963" cy="360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57112" y="34548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2197" y="44220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9050" y="25660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66293" y="24715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4502" y="30076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4553" y="24882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3398" y="366664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92952" y="38643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2199" y="49742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9574" y="472079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23042" y="2462543"/>
            <a:ext cx="3096285" cy="2625505"/>
          </a:xfrm>
          <a:custGeom>
            <a:avLst/>
            <a:gdLst>
              <a:gd name="connsiteX0" fmla="*/ 2697932 w 3096285"/>
              <a:gd name="connsiteY0" fmla="*/ 63374 h 2625505"/>
              <a:gd name="connsiteX1" fmla="*/ 2697932 w 3096285"/>
              <a:gd name="connsiteY1" fmla="*/ 63374 h 2625505"/>
              <a:gd name="connsiteX2" fmla="*/ 2679825 w 3096285"/>
              <a:gd name="connsiteY2" fmla="*/ 144855 h 2625505"/>
              <a:gd name="connsiteX3" fmla="*/ 2661718 w 3096285"/>
              <a:gd name="connsiteY3" fmla="*/ 172015 h 2625505"/>
              <a:gd name="connsiteX4" fmla="*/ 2652665 w 3096285"/>
              <a:gd name="connsiteY4" fmla="*/ 235390 h 2625505"/>
              <a:gd name="connsiteX5" fmla="*/ 2643611 w 3096285"/>
              <a:gd name="connsiteY5" fmla="*/ 289710 h 2625505"/>
              <a:gd name="connsiteX6" fmla="*/ 2625505 w 3096285"/>
              <a:gd name="connsiteY6" fmla="*/ 443619 h 2625505"/>
              <a:gd name="connsiteX7" fmla="*/ 2634558 w 3096285"/>
              <a:gd name="connsiteY7" fmla="*/ 588475 h 2625505"/>
              <a:gd name="connsiteX8" fmla="*/ 2661718 w 3096285"/>
              <a:gd name="connsiteY8" fmla="*/ 642796 h 2625505"/>
              <a:gd name="connsiteX9" fmla="*/ 2670772 w 3096285"/>
              <a:gd name="connsiteY9" fmla="*/ 669956 h 2625505"/>
              <a:gd name="connsiteX10" fmla="*/ 2652665 w 3096285"/>
              <a:gd name="connsiteY10" fmla="*/ 760491 h 2625505"/>
              <a:gd name="connsiteX11" fmla="*/ 2625505 w 3096285"/>
              <a:gd name="connsiteY11" fmla="*/ 787651 h 2625505"/>
              <a:gd name="connsiteX12" fmla="*/ 2571184 w 3096285"/>
              <a:gd name="connsiteY12" fmla="*/ 814811 h 2625505"/>
              <a:gd name="connsiteX13" fmla="*/ 2553077 w 3096285"/>
              <a:gd name="connsiteY13" fmla="*/ 841972 h 2625505"/>
              <a:gd name="connsiteX14" fmla="*/ 2525916 w 3096285"/>
              <a:gd name="connsiteY14" fmla="*/ 851025 h 2625505"/>
              <a:gd name="connsiteX15" fmla="*/ 2498756 w 3096285"/>
              <a:gd name="connsiteY15" fmla="*/ 869132 h 2625505"/>
              <a:gd name="connsiteX16" fmla="*/ 2471596 w 3096285"/>
              <a:gd name="connsiteY16" fmla="*/ 878186 h 2625505"/>
              <a:gd name="connsiteX17" fmla="*/ 2435382 w 3096285"/>
              <a:gd name="connsiteY17" fmla="*/ 896293 h 2625505"/>
              <a:gd name="connsiteX18" fmla="*/ 2362954 w 3096285"/>
              <a:gd name="connsiteY18" fmla="*/ 914400 h 2625505"/>
              <a:gd name="connsiteX19" fmla="*/ 2299580 w 3096285"/>
              <a:gd name="connsiteY19" fmla="*/ 932507 h 2625505"/>
              <a:gd name="connsiteX20" fmla="*/ 2199992 w 3096285"/>
              <a:gd name="connsiteY20" fmla="*/ 959667 h 2625505"/>
              <a:gd name="connsiteX21" fmla="*/ 2091350 w 3096285"/>
              <a:gd name="connsiteY21" fmla="*/ 968720 h 2625505"/>
              <a:gd name="connsiteX22" fmla="*/ 1439501 w 3096285"/>
              <a:gd name="connsiteY22" fmla="*/ 959667 h 2625505"/>
              <a:gd name="connsiteX23" fmla="*/ 1312752 w 3096285"/>
              <a:gd name="connsiteY23" fmla="*/ 941560 h 2625505"/>
              <a:gd name="connsiteX24" fmla="*/ 1258431 w 3096285"/>
              <a:gd name="connsiteY24" fmla="*/ 932507 h 2625505"/>
              <a:gd name="connsiteX25" fmla="*/ 1195057 w 3096285"/>
              <a:gd name="connsiteY25" fmla="*/ 923453 h 2625505"/>
              <a:gd name="connsiteX26" fmla="*/ 1104522 w 3096285"/>
              <a:gd name="connsiteY26" fmla="*/ 905346 h 2625505"/>
              <a:gd name="connsiteX27" fmla="*/ 1059255 w 3096285"/>
              <a:gd name="connsiteY27" fmla="*/ 896293 h 2625505"/>
              <a:gd name="connsiteX28" fmla="*/ 968720 w 3096285"/>
              <a:gd name="connsiteY28" fmla="*/ 869132 h 2625505"/>
              <a:gd name="connsiteX29" fmla="*/ 932507 w 3096285"/>
              <a:gd name="connsiteY29" fmla="*/ 851025 h 2625505"/>
              <a:gd name="connsiteX30" fmla="*/ 851025 w 3096285"/>
              <a:gd name="connsiteY30" fmla="*/ 841972 h 2625505"/>
              <a:gd name="connsiteX31" fmla="*/ 389299 w 3096285"/>
              <a:gd name="connsiteY31" fmla="*/ 851025 h 2625505"/>
              <a:gd name="connsiteX32" fmla="*/ 344031 w 3096285"/>
              <a:gd name="connsiteY32" fmla="*/ 860079 h 2625505"/>
              <a:gd name="connsiteX33" fmla="*/ 253497 w 3096285"/>
              <a:gd name="connsiteY33" fmla="*/ 941560 h 2625505"/>
              <a:gd name="connsiteX34" fmla="*/ 190122 w 3096285"/>
              <a:gd name="connsiteY34" fmla="*/ 1004934 h 2625505"/>
              <a:gd name="connsiteX35" fmla="*/ 153908 w 3096285"/>
              <a:gd name="connsiteY35" fmla="*/ 1059255 h 2625505"/>
              <a:gd name="connsiteX36" fmla="*/ 144855 w 3096285"/>
              <a:gd name="connsiteY36" fmla="*/ 1086415 h 2625505"/>
              <a:gd name="connsiteX37" fmla="*/ 126748 w 3096285"/>
              <a:gd name="connsiteY37" fmla="*/ 1113576 h 2625505"/>
              <a:gd name="connsiteX38" fmla="*/ 117695 w 3096285"/>
              <a:gd name="connsiteY38" fmla="*/ 1149790 h 2625505"/>
              <a:gd name="connsiteX39" fmla="*/ 99588 w 3096285"/>
              <a:gd name="connsiteY39" fmla="*/ 1176950 h 2625505"/>
              <a:gd name="connsiteX40" fmla="*/ 81481 w 3096285"/>
              <a:gd name="connsiteY40" fmla="*/ 1249378 h 2625505"/>
              <a:gd name="connsiteX41" fmla="*/ 72427 w 3096285"/>
              <a:gd name="connsiteY41" fmla="*/ 1358019 h 2625505"/>
              <a:gd name="connsiteX42" fmla="*/ 63374 w 3096285"/>
              <a:gd name="connsiteY42" fmla="*/ 1385180 h 2625505"/>
              <a:gd name="connsiteX43" fmla="*/ 36213 w 3096285"/>
              <a:gd name="connsiteY43" fmla="*/ 1475714 h 2625505"/>
              <a:gd name="connsiteX44" fmla="*/ 18107 w 3096285"/>
              <a:gd name="connsiteY44" fmla="*/ 1792586 h 2625505"/>
              <a:gd name="connsiteX45" fmla="*/ 9053 w 3096285"/>
              <a:gd name="connsiteY45" fmla="*/ 1819746 h 2625505"/>
              <a:gd name="connsiteX46" fmla="*/ 0 w 3096285"/>
              <a:gd name="connsiteY46" fmla="*/ 1865013 h 2625505"/>
              <a:gd name="connsiteX47" fmla="*/ 18107 w 3096285"/>
              <a:gd name="connsiteY47" fmla="*/ 2018922 h 2625505"/>
              <a:gd name="connsiteX48" fmla="*/ 36213 w 3096285"/>
              <a:gd name="connsiteY48" fmla="*/ 2073243 h 2625505"/>
              <a:gd name="connsiteX49" fmla="*/ 63374 w 3096285"/>
              <a:gd name="connsiteY49" fmla="*/ 2163778 h 2625505"/>
              <a:gd name="connsiteX50" fmla="*/ 72427 w 3096285"/>
              <a:gd name="connsiteY50" fmla="*/ 2190938 h 2625505"/>
              <a:gd name="connsiteX51" fmla="*/ 99588 w 3096285"/>
              <a:gd name="connsiteY51" fmla="*/ 2263366 h 2625505"/>
              <a:gd name="connsiteX52" fmla="*/ 108641 w 3096285"/>
              <a:gd name="connsiteY52" fmla="*/ 2399168 h 2625505"/>
              <a:gd name="connsiteX53" fmla="*/ 172015 w 3096285"/>
              <a:gd name="connsiteY53" fmla="*/ 2435382 h 2625505"/>
              <a:gd name="connsiteX54" fmla="*/ 226336 w 3096285"/>
              <a:gd name="connsiteY54" fmla="*/ 2471596 h 2625505"/>
              <a:gd name="connsiteX55" fmla="*/ 289710 w 3096285"/>
              <a:gd name="connsiteY55" fmla="*/ 2544023 h 2625505"/>
              <a:gd name="connsiteX56" fmla="*/ 298764 w 3096285"/>
              <a:gd name="connsiteY56" fmla="*/ 2571184 h 2625505"/>
              <a:gd name="connsiteX57" fmla="*/ 362138 w 3096285"/>
              <a:gd name="connsiteY57" fmla="*/ 2607398 h 2625505"/>
              <a:gd name="connsiteX58" fmla="*/ 452673 w 3096285"/>
              <a:gd name="connsiteY58" fmla="*/ 2625505 h 2625505"/>
              <a:gd name="connsiteX59" fmla="*/ 552261 w 3096285"/>
              <a:gd name="connsiteY59" fmla="*/ 2616451 h 2625505"/>
              <a:gd name="connsiteX60" fmla="*/ 570368 w 3096285"/>
              <a:gd name="connsiteY60" fmla="*/ 2589291 h 2625505"/>
              <a:gd name="connsiteX61" fmla="*/ 615635 w 3096285"/>
              <a:gd name="connsiteY61" fmla="*/ 2562130 h 2625505"/>
              <a:gd name="connsiteX62" fmla="*/ 669956 w 3096285"/>
              <a:gd name="connsiteY62" fmla="*/ 2507809 h 2625505"/>
              <a:gd name="connsiteX63" fmla="*/ 733330 w 3096285"/>
              <a:gd name="connsiteY63" fmla="*/ 2453489 h 2625505"/>
              <a:gd name="connsiteX64" fmla="*/ 760491 w 3096285"/>
              <a:gd name="connsiteY64" fmla="*/ 2381061 h 2625505"/>
              <a:gd name="connsiteX65" fmla="*/ 769544 w 3096285"/>
              <a:gd name="connsiteY65" fmla="*/ 2344847 h 2625505"/>
              <a:gd name="connsiteX66" fmla="*/ 778598 w 3096285"/>
              <a:gd name="connsiteY66" fmla="*/ 2317687 h 2625505"/>
              <a:gd name="connsiteX67" fmla="*/ 796705 w 3096285"/>
              <a:gd name="connsiteY67" fmla="*/ 2254312 h 2625505"/>
              <a:gd name="connsiteX68" fmla="*/ 787651 w 3096285"/>
              <a:gd name="connsiteY68" fmla="*/ 2027976 h 2625505"/>
              <a:gd name="connsiteX69" fmla="*/ 760491 w 3096285"/>
              <a:gd name="connsiteY69" fmla="*/ 1910281 h 2625505"/>
              <a:gd name="connsiteX70" fmla="*/ 751437 w 3096285"/>
              <a:gd name="connsiteY70" fmla="*/ 1865013 h 2625505"/>
              <a:gd name="connsiteX71" fmla="*/ 715223 w 3096285"/>
              <a:gd name="connsiteY71" fmla="*/ 1783532 h 2625505"/>
              <a:gd name="connsiteX72" fmla="*/ 706170 w 3096285"/>
              <a:gd name="connsiteY72" fmla="*/ 1747318 h 2625505"/>
              <a:gd name="connsiteX73" fmla="*/ 688063 w 3096285"/>
              <a:gd name="connsiteY73" fmla="*/ 1683944 h 2625505"/>
              <a:gd name="connsiteX74" fmla="*/ 669956 w 3096285"/>
              <a:gd name="connsiteY74" fmla="*/ 1584356 h 2625505"/>
              <a:gd name="connsiteX75" fmla="*/ 660903 w 3096285"/>
              <a:gd name="connsiteY75" fmla="*/ 1502875 h 2625505"/>
              <a:gd name="connsiteX76" fmla="*/ 642796 w 3096285"/>
              <a:gd name="connsiteY76" fmla="*/ 1475714 h 2625505"/>
              <a:gd name="connsiteX77" fmla="*/ 633742 w 3096285"/>
              <a:gd name="connsiteY77" fmla="*/ 1430447 h 2625505"/>
              <a:gd name="connsiteX78" fmla="*/ 624689 w 3096285"/>
              <a:gd name="connsiteY78" fmla="*/ 1403287 h 2625505"/>
              <a:gd name="connsiteX79" fmla="*/ 633742 w 3096285"/>
              <a:gd name="connsiteY79" fmla="*/ 1258431 h 2625505"/>
              <a:gd name="connsiteX80" fmla="*/ 669956 w 3096285"/>
              <a:gd name="connsiteY80" fmla="*/ 1204110 h 2625505"/>
              <a:gd name="connsiteX81" fmla="*/ 697116 w 3096285"/>
              <a:gd name="connsiteY81" fmla="*/ 1176950 h 2625505"/>
              <a:gd name="connsiteX82" fmla="*/ 787651 w 3096285"/>
              <a:gd name="connsiteY82" fmla="*/ 1122629 h 2625505"/>
              <a:gd name="connsiteX83" fmla="*/ 814811 w 3096285"/>
              <a:gd name="connsiteY83" fmla="*/ 1113576 h 2625505"/>
              <a:gd name="connsiteX84" fmla="*/ 914400 w 3096285"/>
              <a:gd name="connsiteY84" fmla="*/ 1104522 h 2625505"/>
              <a:gd name="connsiteX85" fmla="*/ 1131683 w 3096285"/>
              <a:gd name="connsiteY85" fmla="*/ 1104522 h 2625505"/>
              <a:gd name="connsiteX86" fmla="*/ 1158843 w 3096285"/>
              <a:gd name="connsiteY86" fmla="*/ 1113576 h 2625505"/>
              <a:gd name="connsiteX87" fmla="*/ 1240324 w 3096285"/>
              <a:gd name="connsiteY87" fmla="*/ 1122629 h 2625505"/>
              <a:gd name="connsiteX88" fmla="*/ 1294645 w 3096285"/>
              <a:gd name="connsiteY88" fmla="*/ 1140736 h 2625505"/>
              <a:gd name="connsiteX89" fmla="*/ 1330859 w 3096285"/>
              <a:gd name="connsiteY89" fmla="*/ 1149790 h 2625505"/>
              <a:gd name="connsiteX90" fmla="*/ 1376126 w 3096285"/>
              <a:gd name="connsiteY90" fmla="*/ 1158843 h 2625505"/>
              <a:gd name="connsiteX91" fmla="*/ 1403287 w 3096285"/>
              <a:gd name="connsiteY91" fmla="*/ 1167897 h 2625505"/>
              <a:gd name="connsiteX92" fmla="*/ 1484768 w 3096285"/>
              <a:gd name="connsiteY92" fmla="*/ 1176950 h 2625505"/>
              <a:gd name="connsiteX93" fmla="*/ 1620570 w 3096285"/>
              <a:gd name="connsiteY93" fmla="*/ 1204110 h 2625505"/>
              <a:gd name="connsiteX94" fmla="*/ 1738265 w 3096285"/>
              <a:gd name="connsiteY94" fmla="*/ 1222217 h 2625505"/>
              <a:gd name="connsiteX95" fmla="*/ 1819746 w 3096285"/>
              <a:gd name="connsiteY95" fmla="*/ 1231271 h 2625505"/>
              <a:gd name="connsiteX96" fmla="*/ 1982708 w 3096285"/>
              <a:gd name="connsiteY96" fmla="*/ 1258431 h 2625505"/>
              <a:gd name="connsiteX97" fmla="*/ 2163778 w 3096285"/>
              <a:gd name="connsiteY97" fmla="*/ 1267485 h 2625505"/>
              <a:gd name="connsiteX98" fmla="*/ 2353901 w 3096285"/>
              <a:gd name="connsiteY98" fmla="*/ 1258431 h 2625505"/>
              <a:gd name="connsiteX99" fmla="*/ 2426328 w 3096285"/>
              <a:gd name="connsiteY99" fmla="*/ 1249378 h 2625505"/>
              <a:gd name="connsiteX100" fmla="*/ 2453489 w 3096285"/>
              <a:gd name="connsiteY100" fmla="*/ 1231271 h 2625505"/>
              <a:gd name="connsiteX101" fmla="*/ 2480649 w 3096285"/>
              <a:gd name="connsiteY101" fmla="*/ 1222217 h 2625505"/>
              <a:gd name="connsiteX102" fmla="*/ 2571184 w 3096285"/>
              <a:gd name="connsiteY102" fmla="*/ 1195057 h 2625505"/>
              <a:gd name="connsiteX103" fmla="*/ 2670772 w 3096285"/>
              <a:gd name="connsiteY103" fmla="*/ 1149790 h 2625505"/>
              <a:gd name="connsiteX104" fmla="*/ 2688879 w 3096285"/>
              <a:gd name="connsiteY104" fmla="*/ 1122629 h 2625505"/>
              <a:gd name="connsiteX105" fmla="*/ 2770360 w 3096285"/>
              <a:gd name="connsiteY105" fmla="*/ 1059255 h 2625505"/>
              <a:gd name="connsiteX106" fmla="*/ 2788467 w 3096285"/>
              <a:gd name="connsiteY106" fmla="*/ 1032095 h 2625505"/>
              <a:gd name="connsiteX107" fmla="*/ 2842788 w 3096285"/>
              <a:gd name="connsiteY107" fmla="*/ 977774 h 2625505"/>
              <a:gd name="connsiteX108" fmla="*/ 2879002 w 3096285"/>
              <a:gd name="connsiteY108" fmla="*/ 923453 h 2625505"/>
              <a:gd name="connsiteX109" fmla="*/ 2924269 w 3096285"/>
              <a:gd name="connsiteY109" fmla="*/ 869132 h 2625505"/>
              <a:gd name="connsiteX110" fmla="*/ 2951429 w 3096285"/>
              <a:gd name="connsiteY110" fmla="*/ 851025 h 2625505"/>
              <a:gd name="connsiteX111" fmla="*/ 2996697 w 3096285"/>
              <a:gd name="connsiteY111" fmla="*/ 769544 h 2625505"/>
              <a:gd name="connsiteX112" fmla="*/ 3014804 w 3096285"/>
              <a:gd name="connsiteY112" fmla="*/ 715223 h 2625505"/>
              <a:gd name="connsiteX113" fmla="*/ 3032910 w 3096285"/>
              <a:gd name="connsiteY113" fmla="*/ 615635 h 2625505"/>
              <a:gd name="connsiteX114" fmla="*/ 3051017 w 3096285"/>
              <a:gd name="connsiteY114" fmla="*/ 561314 h 2625505"/>
              <a:gd name="connsiteX115" fmla="*/ 3060071 w 3096285"/>
              <a:gd name="connsiteY115" fmla="*/ 525101 h 2625505"/>
              <a:gd name="connsiteX116" fmla="*/ 3078178 w 3096285"/>
              <a:gd name="connsiteY116" fmla="*/ 497940 h 2625505"/>
              <a:gd name="connsiteX117" fmla="*/ 3087231 w 3096285"/>
              <a:gd name="connsiteY117" fmla="*/ 461726 h 2625505"/>
              <a:gd name="connsiteX118" fmla="*/ 3096285 w 3096285"/>
              <a:gd name="connsiteY118" fmla="*/ 434566 h 2625505"/>
              <a:gd name="connsiteX119" fmla="*/ 3087231 w 3096285"/>
              <a:gd name="connsiteY119" fmla="*/ 244443 h 2625505"/>
              <a:gd name="connsiteX120" fmla="*/ 3060071 w 3096285"/>
              <a:gd name="connsiteY120" fmla="*/ 190122 h 2625505"/>
              <a:gd name="connsiteX121" fmla="*/ 3041964 w 3096285"/>
              <a:gd name="connsiteY121" fmla="*/ 135802 h 2625505"/>
              <a:gd name="connsiteX122" fmla="*/ 2987643 w 3096285"/>
              <a:gd name="connsiteY122" fmla="*/ 54320 h 2625505"/>
              <a:gd name="connsiteX123" fmla="*/ 2969536 w 3096285"/>
              <a:gd name="connsiteY123" fmla="*/ 27160 h 2625505"/>
              <a:gd name="connsiteX124" fmla="*/ 2897108 w 3096285"/>
              <a:gd name="connsiteY124" fmla="*/ 9053 h 2625505"/>
              <a:gd name="connsiteX125" fmla="*/ 2860895 w 3096285"/>
              <a:gd name="connsiteY125" fmla="*/ 0 h 2625505"/>
              <a:gd name="connsiteX126" fmla="*/ 2797520 w 3096285"/>
              <a:gd name="connsiteY126" fmla="*/ 9053 h 2625505"/>
              <a:gd name="connsiteX127" fmla="*/ 2770360 w 3096285"/>
              <a:gd name="connsiteY127" fmla="*/ 18107 h 2625505"/>
              <a:gd name="connsiteX128" fmla="*/ 2706986 w 3096285"/>
              <a:gd name="connsiteY128" fmla="*/ 90534 h 2625505"/>
              <a:gd name="connsiteX129" fmla="*/ 2697932 w 3096285"/>
              <a:gd name="connsiteY129" fmla="*/ 63374 h 262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3096285" h="2625505">
                <a:moveTo>
                  <a:pt x="2697932" y="63374"/>
                </a:moveTo>
                <a:lnTo>
                  <a:pt x="2697932" y="63374"/>
                </a:lnTo>
                <a:cubicBezTo>
                  <a:pt x="2691896" y="90534"/>
                  <a:pt x="2688623" y="118460"/>
                  <a:pt x="2679825" y="144855"/>
                </a:cubicBezTo>
                <a:cubicBezTo>
                  <a:pt x="2676384" y="155177"/>
                  <a:pt x="2664845" y="161593"/>
                  <a:pt x="2661718" y="172015"/>
                </a:cubicBezTo>
                <a:cubicBezTo>
                  <a:pt x="2655586" y="192455"/>
                  <a:pt x="2655910" y="214299"/>
                  <a:pt x="2652665" y="235390"/>
                </a:cubicBezTo>
                <a:cubicBezTo>
                  <a:pt x="2649874" y="253533"/>
                  <a:pt x="2646207" y="271538"/>
                  <a:pt x="2643611" y="289710"/>
                </a:cubicBezTo>
                <a:cubicBezTo>
                  <a:pt x="2637391" y="333247"/>
                  <a:pt x="2630256" y="400862"/>
                  <a:pt x="2625505" y="443619"/>
                </a:cubicBezTo>
                <a:cubicBezTo>
                  <a:pt x="2628523" y="491904"/>
                  <a:pt x="2629494" y="540361"/>
                  <a:pt x="2634558" y="588475"/>
                </a:cubicBezTo>
                <a:cubicBezTo>
                  <a:pt x="2637592" y="617298"/>
                  <a:pt x="2649104" y="617568"/>
                  <a:pt x="2661718" y="642796"/>
                </a:cubicBezTo>
                <a:cubicBezTo>
                  <a:pt x="2665986" y="651332"/>
                  <a:pt x="2667754" y="660903"/>
                  <a:pt x="2670772" y="669956"/>
                </a:cubicBezTo>
                <a:cubicBezTo>
                  <a:pt x="2664736" y="700134"/>
                  <a:pt x="2663713" y="731766"/>
                  <a:pt x="2652665" y="760491"/>
                </a:cubicBezTo>
                <a:cubicBezTo>
                  <a:pt x="2648069" y="772441"/>
                  <a:pt x="2635341" y="779455"/>
                  <a:pt x="2625505" y="787651"/>
                </a:cubicBezTo>
                <a:cubicBezTo>
                  <a:pt x="2602104" y="807151"/>
                  <a:pt x="2598405" y="805738"/>
                  <a:pt x="2571184" y="814811"/>
                </a:cubicBezTo>
                <a:cubicBezTo>
                  <a:pt x="2565148" y="823865"/>
                  <a:pt x="2561574" y="835175"/>
                  <a:pt x="2553077" y="841972"/>
                </a:cubicBezTo>
                <a:cubicBezTo>
                  <a:pt x="2545625" y="847934"/>
                  <a:pt x="2534452" y="846757"/>
                  <a:pt x="2525916" y="851025"/>
                </a:cubicBezTo>
                <a:cubicBezTo>
                  <a:pt x="2516184" y="855891"/>
                  <a:pt x="2508488" y="864266"/>
                  <a:pt x="2498756" y="869132"/>
                </a:cubicBezTo>
                <a:cubicBezTo>
                  <a:pt x="2490220" y="873400"/>
                  <a:pt x="2480367" y="874427"/>
                  <a:pt x="2471596" y="878186"/>
                </a:cubicBezTo>
                <a:cubicBezTo>
                  <a:pt x="2459191" y="883503"/>
                  <a:pt x="2448186" y="892025"/>
                  <a:pt x="2435382" y="896293"/>
                </a:cubicBezTo>
                <a:cubicBezTo>
                  <a:pt x="2411773" y="904163"/>
                  <a:pt x="2386563" y="906531"/>
                  <a:pt x="2362954" y="914400"/>
                </a:cubicBezTo>
                <a:cubicBezTo>
                  <a:pt x="2297840" y="936104"/>
                  <a:pt x="2379148" y="909773"/>
                  <a:pt x="2299580" y="932507"/>
                </a:cubicBezTo>
                <a:cubicBezTo>
                  <a:pt x="2262669" y="943053"/>
                  <a:pt x="2245540" y="955872"/>
                  <a:pt x="2199992" y="959667"/>
                </a:cubicBezTo>
                <a:lnTo>
                  <a:pt x="2091350" y="968720"/>
                </a:lnTo>
                <a:cubicBezTo>
                  <a:pt x="1874067" y="965702"/>
                  <a:pt x="1656673" y="967243"/>
                  <a:pt x="1439501" y="959667"/>
                </a:cubicBezTo>
                <a:cubicBezTo>
                  <a:pt x="1396848" y="958179"/>
                  <a:pt x="1354850" y="948576"/>
                  <a:pt x="1312752" y="941560"/>
                </a:cubicBezTo>
                <a:lnTo>
                  <a:pt x="1258431" y="932507"/>
                </a:lnTo>
                <a:cubicBezTo>
                  <a:pt x="1237340" y="929262"/>
                  <a:pt x="1216071" y="927162"/>
                  <a:pt x="1195057" y="923453"/>
                </a:cubicBezTo>
                <a:cubicBezTo>
                  <a:pt x="1164749" y="918104"/>
                  <a:pt x="1134700" y="911382"/>
                  <a:pt x="1104522" y="905346"/>
                </a:cubicBezTo>
                <a:lnTo>
                  <a:pt x="1059255" y="896293"/>
                </a:lnTo>
                <a:cubicBezTo>
                  <a:pt x="973471" y="853401"/>
                  <a:pt x="1081444" y="902950"/>
                  <a:pt x="968720" y="869132"/>
                </a:cubicBezTo>
                <a:cubicBezTo>
                  <a:pt x="955793" y="865254"/>
                  <a:pt x="945657" y="854060"/>
                  <a:pt x="932507" y="851025"/>
                </a:cubicBezTo>
                <a:cubicBezTo>
                  <a:pt x="905879" y="844880"/>
                  <a:pt x="878186" y="844990"/>
                  <a:pt x="851025" y="841972"/>
                </a:cubicBezTo>
                <a:lnTo>
                  <a:pt x="389299" y="851025"/>
                </a:lnTo>
                <a:cubicBezTo>
                  <a:pt x="373921" y="851574"/>
                  <a:pt x="358439" y="854676"/>
                  <a:pt x="344031" y="860079"/>
                </a:cubicBezTo>
                <a:cubicBezTo>
                  <a:pt x="316289" y="870482"/>
                  <a:pt x="257913" y="937144"/>
                  <a:pt x="253497" y="941560"/>
                </a:cubicBezTo>
                <a:lnTo>
                  <a:pt x="190122" y="1004934"/>
                </a:lnTo>
                <a:lnTo>
                  <a:pt x="153908" y="1059255"/>
                </a:lnTo>
                <a:cubicBezTo>
                  <a:pt x="150890" y="1068308"/>
                  <a:pt x="149123" y="1077879"/>
                  <a:pt x="144855" y="1086415"/>
                </a:cubicBezTo>
                <a:cubicBezTo>
                  <a:pt x="139989" y="1096147"/>
                  <a:pt x="131034" y="1103575"/>
                  <a:pt x="126748" y="1113576"/>
                </a:cubicBezTo>
                <a:cubicBezTo>
                  <a:pt x="121847" y="1125013"/>
                  <a:pt x="122596" y="1138353"/>
                  <a:pt x="117695" y="1149790"/>
                </a:cubicBezTo>
                <a:cubicBezTo>
                  <a:pt x="113409" y="1159791"/>
                  <a:pt x="104454" y="1167218"/>
                  <a:pt x="99588" y="1176950"/>
                </a:cubicBezTo>
                <a:cubicBezTo>
                  <a:pt x="90306" y="1195513"/>
                  <a:pt x="84925" y="1232155"/>
                  <a:pt x="81481" y="1249378"/>
                </a:cubicBezTo>
                <a:cubicBezTo>
                  <a:pt x="78463" y="1285592"/>
                  <a:pt x="77230" y="1321999"/>
                  <a:pt x="72427" y="1358019"/>
                </a:cubicBezTo>
                <a:cubicBezTo>
                  <a:pt x="71166" y="1367479"/>
                  <a:pt x="65689" y="1375922"/>
                  <a:pt x="63374" y="1385180"/>
                </a:cubicBezTo>
                <a:cubicBezTo>
                  <a:pt x="42975" y="1466778"/>
                  <a:pt x="68651" y="1394620"/>
                  <a:pt x="36213" y="1475714"/>
                </a:cubicBezTo>
                <a:cubicBezTo>
                  <a:pt x="33729" y="1542787"/>
                  <a:pt x="35044" y="1699433"/>
                  <a:pt x="18107" y="1792586"/>
                </a:cubicBezTo>
                <a:cubicBezTo>
                  <a:pt x="16400" y="1801975"/>
                  <a:pt x="11368" y="1810488"/>
                  <a:pt x="9053" y="1819746"/>
                </a:cubicBezTo>
                <a:cubicBezTo>
                  <a:pt x="5321" y="1834674"/>
                  <a:pt x="3018" y="1849924"/>
                  <a:pt x="0" y="1865013"/>
                </a:cubicBezTo>
                <a:cubicBezTo>
                  <a:pt x="4219" y="1915643"/>
                  <a:pt x="4514" y="1969080"/>
                  <a:pt x="18107" y="2018922"/>
                </a:cubicBezTo>
                <a:cubicBezTo>
                  <a:pt x="23129" y="2037336"/>
                  <a:pt x="31584" y="2054727"/>
                  <a:pt x="36213" y="2073243"/>
                </a:cubicBezTo>
                <a:cubicBezTo>
                  <a:pt x="49897" y="2127976"/>
                  <a:pt x="41331" y="2097649"/>
                  <a:pt x="63374" y="2163778"/>
                </a:cubicBezTo>
                <a:cubicBezTo>
                  <a:pt x="66392" y="2172831"/>
                  <a:pt x="68883" y="2182078"/>
                  <a:pt x="72427" y="2190938"/>
                </a:cubicBezTo>
                <a:cubicBezTo>
                  <a:pt x="94078" y="2245067"/>
                  <a:pt x="85394" y="2220788"/>
                  <a:pt x="99588" y="2263366"/>
                </a:cubicBezTo>
                <a:cubicBezTo>
                  <a:pt x="102606" y="2308633"/>
                  <a:pt x="98250" y="2355006"/>
                  <a:pt x="108641" y="2399168"/>
                </a:cubicBezTo>
                <a:cubicBezTo>
                  <a:pt x="110357" y="2406460"/>
                  <a:pt x="171557" y="2435107"/>
                  <a:pt x="172015" y="2435382"/>
                </a:cubicBezTo>
                <a:cubicBezTo>
                  <a:pt x="190676" y="2446578"/>
                  <a:pt x="226336" y="2471596"/>
                  <a:pt x="226336" y="2471596"/>
                </a:cubicBezTo>
                <a:cubicBezTo>
                  <a:pt x="268586" y="2534969"/>
                  <a:pt x="244443" y="2513845"/>
                  <a:pt x="289710" y="2544023"/>
                </a:cubicBezTo>
                <a:cubicBezTo>
                  <a:pt x="292728" y="2553077"/>
                  <a:pt x="292802" y="2563732"/>
                  <a:pt x="298764" y="2571184"/>
                </a:cubicBezTo>
                <a:cubicBezTo>
                  <a:pt x="305699" y="2579853"/>
                  <a:pt x="355207" y="2605418"/>
                  <a:pt x="362138" y="2607398"/>
                </a:cubicBezTo>
                <a:cubicBezTo>
                  <a:pt x="391730" y="2615853"/>
                  <a:pt x="452673" y="2625505"/>
                  <a:pt x="452673" y="2625505"/>
                </a:cubicBezTo>
                <a:cubicBezTo>
                  <a:pt x="485869" y="2622487"/>
                  <a:pt x="520402" y="2626254"/>
                  <a:pt x="552261" y="2616451"/>
                </a:cubicBezTo>
                <a:cubicBezTo>
                  <a:pt x="562661" y="2613251"/>
                  <a:pt x="562107" y="2596372"/>
                  <a:pt x="570368" y="2589291"/>
                </a:cubicBezTo>
                <a:cubicBezTo>
                  <a:pt x="583728" y="2577839"/>
                  <a:pt x="602016" y="2573273"/>
                  <a:pt x="615635" y="2562130"/>
                </a:cubicBezTo>
                <a:cubicBezTo>
                  <a:pt x="635454" y="2545914"/>
                  <a:pt x="648649" y="2522013"/>
                  <a:pt x="669956" y="2507809"/>
                </a:cubicBezTo>
                <a:cubicBezTo>
                  <a:pt x="711320" y="2480234"/>
                  <a:pt x="689422" y="2497397"/>
                  <a:pt x="733330" y="2453489"/>
                </a:cubicBezTo>
                <a:cubicBezTo>
                  <a:pt x="756295" y="2338670"/>
                  <a:pt x="725521" y="2462659"/>
                  <a:pt x="760491" y="2381061"/>
                </a:cubicBezTo>
                <a:cubicBezTo>
                  <a:pt x="765392" y="2369624"/>
                  <a:pt x="766126" y="2356811"/>
                  <a:pt x="769544" y="2344847"/>
                </a:cubicBezTo>
                <a:cubicBezTo>
                  <a:pt x="772166" y="2335671"/>
                  <a:pt x="775976" y="2326863"/>
                  <a:pt x="778598" y="2317687"/>
                </a:cubicBezTo>
                <a:cubicBezTo>
                  <a:pt x="801337" y="2238102"/>
                  <a:pt x="774995" y="2319441"/>
                  <a:pt x="796705" y="2254312"/>
                </a:cubicBezTo>
                <a:cubicBezTo>
                  <a:pt x="793687" y="2178867"/>
                  <a:pt x="792361" y="2103335"/>
                  <a:pt x="787651" y="2027976"/>
                </a:cubicBezTo>
                <a:cubicBezTo>
                  <a:pt x="780462" y="1912950"/>
                  <a:pt x="781265" y="2014145"/>
                  <a:pt x="760491" y="1910281"/>
                </a:cubicBezTo>
                <a:cubicBezTo>
                  <a:pt x="757473" y="1895192"/>
                  <a:pt x="755859" y="1879752"/>
                  <a:pt x="751437" y="1865013"/>
                </a:cubicBezTo>
                <a:cubicBezTo>
                  <a:pt x="742767" y="1836115"/>
                  <a:pt x="728598" y="1810282"/>
                  <a:pt x="715223" y="1783532"/>
                </a:cubicBezTo>
                <a:cubicBezTo>
                  <a:pt x="712205" y="1771461"/>
                  <a:pt x="709588" y="1759282"/>
                  <a:pt x="706170" y="1747318"/>
                </a:cubicBezTo>
                <a:cubicBezTo>
                  <a:pt x="697556" y="1717169"/>
                  <a:pt x="693726" y="1717922"/>
                  <a:pt x="688063" y="1683944"/>
                </a:cubicBezTo>
                <a:cubicBezTo>
                  <a:pt x="671001" y="1581574"/>
                  <a:pt x="689379" y="1642628"/>
                  <a:pt x="669956" y="1584356"/>
                </a:cubicBezTo>
                <a:cubicBezTo>
                  <a:pt x="666938" y="1557196"/>
                  <a:pt x="667531" y="1529387"/>
                  <a:pt x="660903" y="1502875"/>
                </a:cubicBezTo>
                <a:cubicBezTo>
                  <a:pt x="658264" y="1492319"/>
                  <a:pt x="646617" y="1485902"/>
                  <a:pt x="642796" y="1475714"/>
                </a:cubicBezTo>
                <a:cubicBezTo>
                  <a:pt x="637393" y="1461306"/>
                  <a:pt x="637474" y="1445375"/>
                  <a:pt x="633742" y="1430447"/>
                </a:cubicBezTo>
                <a:cubicBezTo>
                  <a:pt x="631427" y="1421189"/>
                  <a:pt x="627707" y="1412340"/>
                  <a:pt x="624689" y="1403287"/>
                </a:cubicBezTo>
                <a:cubicBezTo>
                  <a:pt x="627707" y="1355002"/>
                  <a:pt x="623020" y="1305608"/>
                  <a:pt x="633742" y="1258431"/>
                </a:cubicBezTo>
                <a:cubicBezTo>
                  <a:pt x="638565" y="1237210"/>
                  <a:pt x="654568" y="1219498"/>
                  <a:pt x="669956" y="1204110"/>
                </a:cubicBezTo>
                <a:cubicBezTo>
                  <a:pt x="679009" y="1195057"/>
                  <a:pt x="687010" y="1184810"/>
                  <a:pt x="697116" y="1176950"/>
                </a:cubicBezTo>
                <a:cubicBezTo>
                  <a:pt x="723445" y="1156472"/>
                  <a:pt x="756297" y="1136066"/>
                  <a:pt x="787651" y="1122629"/>
                </a:cubicBezTo>
                <a:cubicBezTo>
                  <a:pt x="796422" y="1118870"/>
                  <a:pt x="805364" y="1114926"/>
                  <a:pt x="814811" y="1113576"/>
                </a:cubicBezTo>
                <a:cubicBezTo>
                  <a:pt x="847809" y="1108862"/>
                  <a:pt x="881204" y="1107540"/>
                  <a:pt x="914400" y="1104522"/>
                </a:cubicBezTo>
                <a:cubicBezTo>
                  <a:pt x="999176" y="1076264"/>
                  <a:pt x="949143" y="1089310"/>
                  <a:pt x="1131683" y="1104522"/>
                </a:cubicBezTo>
                <a:cubicBezTo>
                  <a:pt x="1141193" y="1105315"/>
                  <a:pt x="1149430" y="1112007"/>
                  <a:pt x="1158843" y="1113576"/>
                </a:cubicBezTo>
                <a:cubicBezTo>
                  <a:pt x="1185799" y="1118069"/>
                  <a:pt x="1213164" y="1119611"/>
                  <a:pt x="1240324" y="1122629"/>
                </a:cubicBezTo>
                <a:cubicBezTo>
                  <a:pt x="1258431" y="1128665"/>
                  <a:pt x="1276128" y="1136107"/>
                  <a:pt x="1294645" y="1140736"/>
                </a:cubicBezTo>
                <a:cubicBezTo>
                  <a:pt x="1306716" y="1143754"/>
                  <a:pt x="1318712" y="1147091"/>
                  <a:pt x="1330859" y="1149790"/>
                </a:cubicBezTo>
                <a:cubicBezTo>
                  <a:pt x="1345880" y="1153128"/>
                  <a:pt x="1361198" y="1155111"/>
                  <a:pt x="1376126" y="1158843"/>
                </a:cubicBezTo>
                <a:cubicBezTo>
                  <a:pt x="1385384" y="1161158"/>
                  <a:pt x="1393873" y="1166328"/>
                  <a:pt x="1403287" y="1167897"/>
                </a:cubicBezTo>
                <a:cubicBezTo>
                  <a:pt x="1430243" y="1172390"/>
                  <a:pt x="1457608" y="1173932"/>
                  <a:pt x="1484768" y="1176950"/>
                </a:cubicBezTo>
                <a:cubicBezTo>
                  <a:pt x="1543217" y="1215916"/>
                  <a:pt x="1497570" y="1191810"/>
                  <a:pt x="1620570" y="1204110"/>
                </a:cubicBezTo>
                <a:cubicBezTo>
                  <a:pt x="1802799" y="1222333"/>
                  <a:pt x="1609353" y="1203801"/>
                  <a:pt x="1738265" y="1222217"/>
                </a:cubicBezTo>
                <a:cubicBezTo>
                  <a:pt x="1765318" y="1226082"/>
                  <a:pt x="1792586" y="1228253"/>
                  <a:pt x="1819746" y="1231271"/>
                </a:cubicBezTo>
                <a:cubicBezTo>
                  <a:pt x="1884393" y="1252818"/>
                  <a:pt x="1865385" y="1248374"/>
                  <a:pt x="1982708" y="1258431"/>
                </a:cubicBezTo>
                <a:cubicBezTo>
                  <a:pt x="2042919" y="1263592"/>
                  <a:pt x="2103421" y="1264467"/>
                  <a:pt x="2163778" y="1267485"/>
                </a:cubicBezTo>
                <a:cubicBezTo>
                  <a:pt x="2227152" y="1264467"/>
                  <a:pt x="2290605" y="1262796"/>
                  <a:pt x="2353901" y="1258431"/>
                </a:cubicBezTo>
                <a:cubicBezTo>
                  <a:pt x="2378174" y="1256757"/>
                  <a:pt x="2402855" y="1255780"/>
                  <a:pt x="2426328" y="1249378"/>
                </a:cubicBezTo>
                <a:cubicBezTo>
                  <a:pt x="2436826" y="1246515"/>
                  <a:pt x="2443757" y="1236137"/>
                  <a:pt x="2453489" y="1231271"/>
                </a:cubicBezTo>
                <a:cubicBezTo>
                  <a:pt x="2462025" y="1227003"/>
                  <a:pt x="2471473" y="1224839"/>
                  <a:pt x="2480649" y="1222217"/>
                </a:cubicBezTo>
                <a:cubicBezTo>
                  <a:pt x="2510976" y="1213552"/>
                  <a:pt x="2542492" y="1209403"/>
                  <a:pt x="2571184" y="1195057"/>
                </a:cubicBezTo>
                <a:cubicBezTo>
                  <a:pt x="2652147" y="1154575"/>
                  <a:pt x="2618004" y="1167378"/>
                  <a:pt x="2670772" y="1149790"/>
                </a:cubicBezTo>
                <a:cubicBezTo>
                  <a:pt x="2676808" y="1140736"/>
                  <a:pt x="2680690" y="1129794"/>
                  <a:pt x="2688879" y="1122629"/>
                </a:cubicBezTo>
                <a:cubicBezTo>
                  <a:pt x="2751002" y="1068271"/>
                  <a:pt x="2729489" y="1108300"/>
                  <a:pt x="2770360" y="1059255"/>
                </a:cubicBezTo>
                <a:cubicBezTo>
                  <a:pt x="2777326" y="1050896"/>
                  <a:pt x="2781238" y="1040227"/>
                  <a:pt x="2788467" y="1032095"/>
                </a:cubicBezTo>
                <a:cubicBezTo>
                  <a:pt x="2805480" y="1012956"/>
                  <a:pt x="2828584" y="999080"/>
                  <a:pt x="2842788" y="977774"/>
                </a:cubicBezTo>
                <a:lnTo>
                  <a:pt x="2879002" y="923453"/>
                </a:lnTo>
                <a:cubicBezTo>
                  <a:pt x="2896807" y="896745"/>
                  <a:pt x="2898126" y="890918"/>
                  <a:pt x="2924269" y="869132"/>
                </a:cubicBezTo>
                <a:cubicBezTo>
                  <a:pt x="2932628" y="862166"/>
                  <a:pt x="2942376" y="857061"/>
                  <a:pt x="2951429" y="851025"/>
                </a:cubicBezTo>
                <a:cubicBezTo>
                  <a:pt x="2973585" y="784558"/>
                  <a:pt x="2956040" y="810201"/>
                  <a:pt x="2996697" y="769544"/>
                </a:cubicBezTo>
                <a:cubicBezTo>
                  <a:pt x="3002733" y="751437"/>
                  <a:pt x="3010175" y="733740"/>
                  <a:pt x="3014804" y="715223"/>
                </a:cubicBezTo>
                <a:cubicBezTo>
                  <a:pt x="3035506" y="632415"/>
                  <a:pt x="3012613" y="690060"/>
                  <a:pt x="3032910" y="615635"/>
                </a:cubicBezTo>
                <a:cubicBezTo>
                  <a:pt x="3037932" y="597221"/>
                  <a:pt x="3046387" y="579830"/>
                  <a:pt x="3051017" y="561314"/>
                </a:cubicBezTo>
                <a:cubicBezTo>
                  <a:pt x="3054035" y="549243"/>
                  <a:pt x="3055170" y="536537"/>
                  <a:pt x="3060071" y="525101"/>
                </a:cubicBezTo>
                <a:cubicBezTo>
                  <a:pt x="3064357" y="515100"/>
                  <a:pt x="3072142" y="506994"/>
                  <a:pt x="3078178" y="497940"/>
                </a:cubicBezTo>
                <a:cubicBezTo>
                  <a:pt x="3081196" y="485869"/>
                  <a:pt x="3083813" y="473690"/>
                  <a:pt x="3087231" y="461726"/>
                </a:cubicBezTo>
                <a:cubicBezTo>
                  <a:pt x="3089853" y="452550"/>
                  <a:pt x="3096285" y="444109"/>
                  <a:pt x="3096285" y="434566"/>
                </a:cubicBezTo>
                <a:cubicBezTo>
                  <a:pt x="3096285" y="371120"/>
                  <a:pt x="3092500" y="307670"/>
                  <a:pt x="3087231" y="244443"/>
                </a:cubicBezTo>
                <a:cubicBezTo>
                  <a:pt x="3084691" y="213965"/>
                  <a:pt x="3072122" y="217236"/>
                  <a:pt x="3060071" y="190122"/>
                </a:cubicBezTo>
                <a:cubicBezTo>
                  <a:pt x="3052319" y="172681"/>
                  <a:pt x="3052551" y="151683"/>
                  <a:pt x="3041964" y="135802"/>
                </a:cubicBezTo>
                <a:lnTo>
                  <a:pt x="2987643" y="54320"/>
                </a:lnTo>
                <a:cubicBezTo>
                  <a:pt x="2981607" y="45267"/>
                  <a:pt x="2980092" y="29799"/>
                  <a:pt x="2969536" y="27160"/>
                </a:cubicBezTo>
                <a:lnTo>
                  <a:pt x="2897108" y="9053"/>
                </a:lnTo>
                <a:lnTo>
                  <a:pt x="2860895" y="0"/>
                </a:lnTo>
                <a:cubicBezTo>
                  <a:pt x="2839770" y="3018"/>
                  <a:pt x="2818445" y="4868"/>
                  <a:pt x="2797520" y="9053"/>
                </a:cubicBezTo>
                <a:cubicBezTo>
                  <a:pt x="2788162" y="10925"/>
                  <a:pt x="2777108" y="11359"/>
                  <a:pt x="2770360" y="18107"/>
                </a:cubicBezTo>
                <a:cubicBezTo>
                  <a:pt x="2733142" y="55325"/>
                  <a:pt x="2749737" y="73434"/>
                  <a:pt x="2706986" y="90534"/>
                </a:cubicBezTo>
                <a:cubicBezTo>
                  <a:pt x="2701382" y="92776"/>
                  <a:pt x="2699441" y="67901"/>
                  <a:pt x="2697932" y="63374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21566" y="4233642"/>
                <a:ext cx="1140889" cy="30777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=0.0455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66" y="4233642"/>
                <a:ext cx="1140889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4" idx="103"/>
            <a:endCxn id="6" idx="0"/>
          </p:cNvCxnSpPr>
          <p:nvPr/>
        </p:nvCxnSpPr>
        <p:spPr>
          <a:xfrm flipH="1">
            <a:off x="3592011" y="3612333"/>
            <a:ext cx="101803" cy="62130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02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065916"/>
            <a:ext cx="9906000" cy="2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27" y="23435"/>
            <a:ext cx="18097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19" y="3281540"/>
            <a:ext cx="4311138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8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 for images</a:t>
            </a:r>
          </a:p>
        </p:txBody>
      </p:sp>
    </p:spTree>
    <p:extLst>
      <p:ext uri="{BB962C8B-B14F-4D97-AF65-F5344CB8AC3E}">
        <p14:creationId xmlns:p14="http://schemas.microsoft.com/office/powerpoint/2010/main" val="328329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face detection?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given any image, we want to find all the faces in the image.</a:t>
            </a:r>
          </a:p>
          <a:p>
            <a:pPr marL="0" indent="0">
              <a:buNone/>
            </a:pPr>
            <a:r>
              <a:rPr lang="en-US" sz="2800" dirty="0" smtClean="0"/>
              <a:t>Same for video.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351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733" y="649287"/>
            <a:ext cx="4371975" cy="7527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Faces images				</a:t>
            </a:r>
            <a:endParaRPr lang="en-US" sz="3200" dirty="0"/>
          </a:p>
        </p:txBody>
      </p:sp>
      <p:pic>
        <p:nvPicPr>
          <p:cNvPr id="6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 flipH="1">
            <a:off x="1181733" y="1507806"/>
            <a:ext cx="4371975" cy="44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730530" y="679767"/>
            <a:ext cx="4371975" cy="752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Non-faces images				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93410" y="6056768"/>
                <a:ext cx="2725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=1   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=1,2,..,16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10" y="6056768"/>
                <a:ext cx="272509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13637" y="6056768"/>
                <a:ext cx="2744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=0   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=17,18,..,32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37" y="6056768"/>
                <a:ext cx="274470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17" y="1511715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0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Rectangle features (</a:t>
            </a:r>
            <a:r>
              <a:rPr lang="en-US" dirty="0" err="1" smtClean="0"/>
              <a:t>haar</a:t>
            </a:r>
            <a:r>
              <a:rPr lang="en-US" dirty="0" smtClean="0"/>
              <a:t> </a:t>
            </a:r>
            <a:r>
              <a:rPr lang="en-US" dirty="0" err="1" smtClean="0"/>
              <a:t>featues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454445" cy="3541714"/>
          </a:xfrm>
        </p:spPr>
        <p:txBody>
          <a:bodyPr/>
          <a:lstStyle/>
          <a:p>
            <a:r>
              <a:rPr lang="en-US" dirty="0" smtClean="0"/>
              <a:t>These are the basic 5 features:</a:t>
            </a:r>
          </a:p>
          <a:p>
            <a:r>
              <a:rPr lang="en-US" dirty="0" smtClean="0"/>
              <a:t>All other features are obtained by change of scale of those 5 features.</a:t>
            </a:r>
          </a:p>
          <a:p>
            <a:endParaRPr lang="en-US" dirty="0"/>
          </a:p>
        </p:txBody>
      </p:sp>
      <p:pic>
        <p:nvPicPr>
          <p:cNvPr id="4" name="Picture 2" descr="http://www.ece301.com/images/stories/haar-likefe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28" y="2487487"/>
            <a:ext cx="30480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65838" y="5857592"/>
            <a:ext cx="6002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/>
              <a:t>http://www.ece301.com/ml-doc/54-face-detect-matlab-1.html</a:t>
            </a:r>
          </a:p>
        </p:txBody>
      </p:sp>
    </p:spTree>
    <p:extLst>
      <p:ext uri="{BB962C8B-B14F-4D97-AF65-F5344CB8AC3E}">
        <p14:creationId xmlns:p14="http://schemas.microsoft.com/office/powerpoint/2010/main" val="38011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 features (</a:t>
            </a:r>
            <a:r>
              <a:rPr lang="en-US" dirty="0" err="1"/>
              <a:t>haar</a:t>
            </a:r>
            <a:r>
              <a:rPr lang="en-US" dirty="0"/>
              <a:t> </a:t>
            </a:r>
            <a:r>
              <a:rPr lang="en-US" dirty="0" err="1"/>
              <a:t>featues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24x24 detection region, there are </a:t>
            </a:r>
            <a:r>
              <a:rPr lang="en-US" b="1" dirty="0" smtClean="0"/>
              <a:t>162,336</a:t>
            </a:r>
            <a:r>
              <a:rPr lang="en-US" dirty="0"/>
              <a:t> </a:t>
            </a:r>
            <a:r>
              <a:rPr lang="en-US" dirty="0" smtClean="0"/>
              <a:t>possible features (in all sizes), all based on the base 5 features.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50" y="3429000"/>
            <a:ext cx="4497686" cy="285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www.ece301.com/images/stories/haar-likefea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01" y="3494104"/>
            <a:ext cx="30480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054601" y="4961299"/>
            <a:ext cx="2121749" cy="1810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84249" y="4428976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68" y="1099761"/>
            <a:ext cx="52673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www.ece301.com/images/stories/haar-like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46" b="71154"/>
          <a:stretch/>
        </p:blipFill>
        <p:spPr bwMode="auto">
          <a:xfrm>
            <a:off x="7869128" y="2487487"/>
            <a:ext cx="885573" cy="7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40277" y="642799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24x24 window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6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789" y="1081654"/>
            <a:ext cx="52673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www.ece301.com/images/stories/haar-like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46" b="71154"/>
          <a:stretch/>
        </p:blipFill>
        <p:spPr bwMode="auto">
          <a:xfrm>
            <a:off x="7869128" y="2487487"/>
            <a:ext cx="885573" cy="7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40277" y="642799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24x24 window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217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ece301.com/images/stories/haar-likefeatur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46" b="71154"/>
          <a:stretch/>
        </p:blipFill>
        <p:spPr bwMode="auto">
          <a:xfrm>
            <a:off x="7869128" y="2487487"/>
            <a:ext cx="885573" cy="7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48" y="1199332"/>
            <a:ext cx="52673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40277" y="642799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24x24 window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80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ece301.com/images/stories/haar-likefeatur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46" b="71154"/>
          <a:stretch/>
        </p:blipFill>
        <p:spPr bwMode="auto">
          <a:xfrm>
            <a:off x="7869128" y="2487487"/>
            <a:ext cx="885573" cy="7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24" y="1163121"/>
            <a:ext cx="52673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40277" y="642799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24x24 window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562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0073"/>
            <a:ext cx="9905998" cy="1478570"/>
          </a:xfrm>
        </p:spPr>
        <p:txBody>
          <a:bodyPr/>
          <a:lstStyle/>
          <a:p>
            <a:r>
              <a:rPr lang="en-US" dirty="0" smtClean="0"/>
              <a:t>Rectangle features (</a:t>
            </a:r>
            <a:r>
              <a:rPr lang="en-US" dirty="0" err="1" smtClean="0"/>
              <a:t>haar</a:t>
            </a:r>
            <a:r>
              <a:rPr lang="en-US" dirty="0" smtClean="0"/>
              <a:t>-like features)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8921"/>
            <a:ext cx="9905999" cy="4115099"/>
          </a:xfrm>
        </p:spPr>
        <p:txBody>
          <a:bodyPr/>
          <a:lstStyle/>
          <a:p>
            <a:r>
              <a:rPr lang="en-US" dirty="0" smtClean="0"/>
              <a:t>We will look for features inside 24x24 pixels window.</a:t>
            </a:r>
          </a:p>
          <a:p>
            <a:r>
              <a:rPr lang="en-US" dirty="0" smtClean="0"/>
              <a:t>Each feature contains black and white rectangles, the feature value is defined by:</a:t>
            </a:r>
          </a:p>
          <a:p>
            <a:r>
              <a:rPr lang="en-US" dirty="0" smtClean="0"/>
              <a:t>∑(pixels in white area)-</a:t>
            </a:r>
            <a:r>
              <a:rPr lang="en-US" dirty="0"/>
              <a:t>∑(pixels in </a:t>
            </a:r>
            <a:r>
              <a:rPr lang="en-US" dirty="0" smtClean="0"/>
              <a:t>black </a:t>
            </a:r>
            <a:r>
              <a:rPr lang="en-US" dirty="0"/>
              <a:t>area</a:t>
            </a:r>
            <a:r>
              <a:rPr lang="en-US" dirty="0" smtClean="0"/>
              <a:t>)</a:t>
            </a:r>
          </a:p>
          <a:p>
            <a:r>
              <a:rPr lang="en-US" dirty="0" smtClean="0"/>
              <a:t>Or in other words, correlation of the image with a mask with 1 in pixels of white areas, and -1 in pixels of black areas.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detection – first feature detection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139" y="2660445"/>
            <a:ext cx="1321146" cy="132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139" y="4201468"/>
            <a:ext cx="1321146" cy="132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42" y="4189397"/>
            <a:ext cx="1333217" cy="133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29489" y="254960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first feature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region of the eyes is often darker than the region of the nose and cheeks.</a:t>
            </a:r>
          </a:p>
        </p:txBody>
      </p:sp>
    </p:spTree>
    <p:extLst>
      <p:ext uri="{BB962C8B-B14F-4D97-AF65-F5344CB8AC3E}">
        <p14:creationId xmlns:p14="http://schemas.microsoft.com/office/powerpoint/2010/main" val="41356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detection – second </a:t>
            </a:r>
            <a:r>
              <a:rPr lang="en-US" dirty="0"/>
              <a:t>feature detection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629" y="2561517"/>
            <a:ext cx="1321146" cy="132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683" y="4101880"/>
            <a:ext cx="1321146" cy="132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663" y="4089809"/>
            <a:ext cx="1333217" cy="133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929489" y="254960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Second feature:</a:t>
            </a:r>
          </a:p>
          <a:p>
            <a:r>
              <a:rPr lang="en-US" sz="2800" dirty="0" smtClean="0"/>
              <a:t>The eyes are darker than the bridge of the nose.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47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038" y="432082"/>
            <a:ext cx="9905999" cy="835403"/>
          </a:xfrm>
        </p:spPr>
        <p:txBody>
          <a:bodyPr/>
          <a:lstStyle/>
          <a:p>
            <a:r>
              <a:rPr lang="en-US" dirty="0" smtClean="0"/>
              <a:t>Given the following image: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88" y="1402045"/>
            <a:ext cx="685958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0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 features (</a:t>
            </a:r>
            <a:r>
              <a:rPr lang="en-US" dirty="0" err="1"/>
              <a:t>haar</a:t>
            </a:r>
            <a:r>
              <a:rPr lang="en-US" dirty="0"/>
              <a:t> </a:t>
            </a:r>
            <a:r>
              <a:rPr lang="en-US" dirty="0" err="1"/>
              <a:t>featues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other features correspond to common facial features. Examples: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173" y="4214859"/>
            <a:ext cx="1285875" cy="13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09" y="4214859"/>
            <a:ext cx="128587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844" y="4201751"/>
            <a:ext cx="1285875" cy="13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55" y="4214859"/>
            <a:ext cx="1305967" cy="13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1682" y="3195873"/>
            <a:ext cx="174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Eyes darker than the nose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7585" y="3195873"/>
            <a:ext cx="174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Eyes darker than the chick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10402" y="3194364"/>
            <a:ext cx="1747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Eyes darker than the bridge of nose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55256" y="3194364"/>
            <a:ext cx="174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Hair is darker than forehead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0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integral images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Rectangle features can be computed very rapidly using integral image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Integral image is an image which at location (</a:t>
                </a:r>
                <a:r>
                  <a:rPr lang="en-US" dirty="0" err="1" smtClean="0"/>
                  <a:t>x,y</a:t>
                </a:r>
                <a:r>
                  <a:rPr lang="en-US" dirty="0" smtClean="0"/>
                  <a:t>) contains the sum of the pixels above and to the left of </a:t>
                </a:r>
                <a:r>
                  <a:rPr lang="en-US" dirty="0" err="1" smtClean="0"/>
                  <a:t>x,y</a:t>
                </a:r>
                <a:r>
                  <a:rPr lang="en-US" dirty="0" smtClean="0"/>
                  <a:t> inclusive: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𝑖𝑖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′≤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ii(</a:t>
                </a:r>
                <a:r>
                  <a:rPr lang="en-US" dirty="0" err="1" smtClean="0"/>
                  <a:t>x,y</a:t>
                </a:r>
                <a:r>
                  <a:rPr lang="en-US" dirty="0" smtClean="0"/>
                  <a:t>) is the integral image</a:t>
                </a:r>
              </a:p>
              <a:p>
                <a:pPr marL="0" indent="0">
                  <a:buNone/>
                </a:pPr>
                <a:r>
                  <a:rPr lang="en-US" dirty="0" err="1" smtClean="0"/>
                  <a:t>i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x,y</a:t>
                </a:r>
                <a:r>
                  <a:rPr lang="en-US" dirty="0" smtClean="0"/>
                  <a:t>) is the original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31" t="-3098" r="-554" b="-3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79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integral images -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We want to compute </a:t>
            </a:r>
            <a:r>
              <a:rPr lang="en-US" dirty="0"/>
              <a:t>i</a:t>
            </a:r>
            <a:r>
              <a:rPr lang="en-US" dirty="0" smtClean="0"/>
              <a:t>i(</a:t>
            </a:r>
            <a:r>
              <a:rPr lang="en-US" dirty="0" err="1" smtClean="0"/>
              <a:t>x,y</a:t>
            </a:r>
            <a:r>
              <a:rPr lang="en-US" dirty="0" smtClean="0"/>
              <a:t>) explained above in one pass over the image.</a:t>
            </a:r>
          </a:p>
          <a:p>
            <a:pPr marL="0" indent="0">
              <a:buNone/>
            </a:pPr>
            <a:r>
              <a:rPr lang="en-US" dirty="0" smtClean="0"/>
              <a:t>So we do the following calculation:</a:t>
            </a:r>
          </a:p>
          <a:p>
            <a:pPr marL="0" indent="0">
              <a:buNone/>
            </a:pPr>
            <a:r>
              <a:rPr lang="en-US" dirty="0" smtClean="0"/>
              <a:t>s(</a:t>
            </a:r>
            <a:r>
              <a:rPr lang="en-US" dirty="0" err="1" smtClean="0"/>
              <a:t>x,y</a:t>
            </a:r>
            <a:r>
              <a:rPr lang="en-US" dirty="0" smtClean="0"/>
              <a:t>) = s(x,y-1)+</a:t>
            </a:r>
            <a:r>
              <a:rPr lang="en-US" dirty="0" err="1" smtClean="0"/>
              <a:t>i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ii(</a:t>
            </a:r>
            <a:r>
              <a:rPr lang="en-US" dirty="0" err="1" smtClean="0"/>
              <a:t>x,y</a:t>
            </a:r>
            <a:r>
              <a:rPr lang="en-US" dirty="0" smtClean="0"/>
              <a:t>) = ii(x-1,y)+s(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s(</a:t>
            </a:r>
            <a:r>
              <a:rPr lang="en-US" dirty="0" err="1" smtClean="0"/>
              <a:t>x,y</a:t>
            </a:r>
            <a:r>
              <a:rPr lang="en-US" dirty="0" smtClean="0"/>
              <a:t>) is the cumulative row sum </a:t>
            </a:r>
          </a:p>
          <a:p>
            <a:pPr marL="0" indent="0">
              <a:buNone/>
            </a:pPr>
            <a:r>
              <a:rPr lang="en-US" dirty="0" smtClean="0"/>
              <a:t>s(x,-1)=0, ii(-1,y)=0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integral images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Let’s assume that </a:t>
            </a:r>
            <a:r>
              <a:rPr lang="en-US" dirty="0" err="1" smtClean="0"/>
              <a:t>i</a:t>
            </a:r>
            <a:r>
              <a:rPr lang="en-US" dirty="0" smtClean="0"/>
              <a:t> is the following image: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542792"/>
              </p:ext>
            </p:extLst>
          </p:nvPr>
        </p:nvGraphicFramePr>
        <p:xfrm>
          <a:off x="1887147" y="3064596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2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1543317"/>
            <a:ext cx="4408361" cy="43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844872"/>
              </p:ext>
            </p:extLst>
          </p:nvPr>
        </p:nvGraphicFramePr>
        <p:xfrm>
          <a:off x="1298672" y="3888462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Contructing integral image: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205</m:t>
                        </m:r>
                      </m:lim>
                    </m:limLow>
                  </m:oMath>
                </a14:m>
                <a:r>
                  <a:rPr lang="en-US" dirty="0" smtClean="0"/>
                  <a:t>=205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𝑖𝑖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𝑖𝑖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205</m:t>
                        </m:r>
                      </m:lim>
                    </m:limLow>
                  </m:oMath>
                </a14:m>
                <a:r>
                  <a:rPr lang="en-US" dirty="0" smtClean="0"/>
                  <a:t>=205		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  <a:blipFill rotWithShape="1">
                <a:blip r:embed="rId2"/>
                <a:stretch>
                  <a:fillRect l="-192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18455"/>
              </p:ext>
            </p:extLst>
          </p:nvPr>
        </p:nvGraphicFramePr>
        <p:xfrm>
          <a:off x="5990121" y="4067938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1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1543317"/>
            <a:ext cx="4408361" cy="43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10103"/>
              </p:ext>
            </p:extLst>
          </p:nvPr>
        </p:nvGraphicFramePr>
        <p:xfrm>
          <a:off x="1298672" y="3888462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Contructing integral image: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205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100</m:t>
                        </m:r>
                      </m:lim>
                    </m:limLow>
                  </m:oMath>
                </a14:m>
                <a:r>
                  <a:rPr lang="en-US" dirty="0" smtClean="0"/>
                  <a:t>=305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𝑖𝑖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𝑖𝑖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305</m:t>
                        </m:r>
                      </m:lim>
                    </m:limLow>
                  </m:oMath>
                </a14:m>
                <a:r>
                  <a:rPr lang="en-US" dirty="0" smtClean="0"/>
                  <a:t>=305		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  <a:blipFill rotWithShape="1">
                <a:blip r:embed="rId2"/>
                <a:stretch>
                  <a:fillRect l="-192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6332"/>
              </p:ext>
            </p:extLst>
          </p:nvPr>
        </p:nvGraphicFramePr>
        <p:xfrm>
          <a:off x="5990121" y="4067938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5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1543317"/>
            <a:ext cx="4408361" cy="43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648684"/>
              </p:ext>
            </p:extLst>
          </p:nvPr>
        </p:nvGraphicFramePr>
        <p:xfrm>
          <a:off x="1298672" y="3888462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Contructing integral image: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305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90</m:t>
                        </m:r>
                      </m:lim>
                    </m:limLow>
                  </m:oMath>
                </a14:m>
                <a:r>
                  <a:rPr lang="en-US" dirty="0" smtClean="0"/>
                  <a:t>=395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𝑖𝑖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𝑖𝑖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395</m:t>
                        </m:r>
                      </m:lim>
                    </m:limLow>
                  </m:oMath>
                </a14:m>
                <a:r>
                  <a:rPr lang="en-US" dirty="0" smtClean="0"/>
                  <a:t>=395		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  <a:blipFill rotWithShape="1">
                <a:blip r:embed="rId2"/>
                <a:stretch>
                  <a:fillRect l="-192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6245"/>
              </p:ext>
            </p:extLst>
          </p:nvPr>
        </p:nvGraphicFramePr>
        <p:xfrm>
          <a:off x="5990121" y="4067938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5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1543317"/>
            <a:ext cx="4408361" cy="43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729047"/>
              </p:ext>
            </p:extLst>
          </p:nvPr>
        </p:nvGraphicFramePr>
        <p:xfrm>
          <a:off x="1298672" y="3888462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Contructing integral image: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395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lim>
                    </m:limLow>
                  </m:oMath>
                </a14:m>
                <a:r>
                  <a:rPr lang="en-US" dirty="0" smtClean="0"/>
                  <a:t>=395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𝑖𝑖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𝑖𝑖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395</m:t>
                        </m:r>
                      </m:lim>
                    </m:limLow>
                  </m:oMath>
                </a14:m>
                <a:r>
                  <a:rPr lang="en-US" dirty="0" smtClean="0"/>
                  <a:t>=395		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  <a:blipFill rotWithShape="1">
                <a:blip r:embed="rId2"/>
                <a:stretch>
                  <a:fillRect l="-192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165412"/>
              </p:ext>
            </p:extLst>
          </p:nvPr>
        </p:nvGraphicFramePr>
        <p:xfrm>
          <a:off x="5990121" y="4067938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99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1543317"/>
            <a:ext cx="4408361" cy="43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71869"/>
              </p:ext>
            </p:extLst>
          </p:nvPr>
        </p:nvGraphicFramePr>
        <p:xfrm>
          <a:off x="1298672" y="3888462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Contructing integral image: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1,−1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200</m:t>
                        </m:r>
                      </m:lim>
                    </m:limLow>
                  </m:oMath>
                </a14:m>
                <a:r>
                  <a:rPr lang="en-US" dirty="0" smtClean="0"/>
                  <a:t>=200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𝑖𝑖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𝑖𝑖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0,0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205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200</m:t>
                        </m:r>
                      </m:lim>
                    </m:limLow>
                  </m:oMath>
                </a14:m>
                <a:r>
                  <a:rPr lang="en-US" dirty="0" smtClean="0"/>
                  <a:t>=405		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  <a:blipFill rotWithShape="1">
                <a:blip r:embed="rId2"/>
                <a:stretch>
                  <a:fillRect l="-192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14973"/>
              </p:ext>
            </p:extLst>
          </p:nvPr>
        </p:nvGraphicFramePr>
        <p:xfrm>
          <a:off x="5990121" y="4067938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405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5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1543317"/>
            <a:ext cx="4408361" cy="43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37169"/>
              </p:ext>
            </p:extLst>
          </p:nvPr>
        </p:nvGraphicFramePr>
        <p:xfrm>
          <a:off x="1298672" y="3888462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Contructing integral image: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1,1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1,0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200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30</m:t>
                        </m:r>
                      </m:lim>
                    </m:limLow>
                  </m:oMath>
                </a14:m>
                <a:r>
                  <a:rPr lang="en-US" dirty="0" smtClean="0"/>
                  <a:t>=230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𝑖𝑖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1,1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𝑖𝑖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0,1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305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230</m:t>
                        </m:r>
                      </m:lim>
                    </m:limLow>
                  </m:oMath>
                </a14:m>
                <a:r>
                  <a:rPr lang="en-US" dirty="0" smtClean="0"/>
                  <a:t>=535		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  <a:blipFill rotWithShape="1">
                <a:blip r:embed="rId2"/>
                <a:stretch>
                  <a:fillRect l="-192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66713"/>
              </p:ext>
            </p:extLst>
          </p:nvPr>
        </p:nvGraphicFramePr>
        <p:xfrm>
          <a:off x="5990121" y="4067938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535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2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80" y="1365806"/>
            <a:ext cx="685958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23877" y="2453462"/>
            <a:ext cx="398353" cy="38929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92298" y="2470067"/>
            <a:ext cx="398353" cy="38929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60719" y="2722050"/>
            <a:ext cx="398353" cy="38929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02398" y="2639072"/>
            <a:ext cx="398353" cy="38929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4190" y="2501776"/>
            <a:ext cx="398353" cy="38929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93975" y="2292056"/>
            <a:ext cx="398353" cy="38929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34820" y="2471615"/>
            <a:ext cx="398353" cy="38929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30817" y="2542538"/>
            <a:ext cx="398353" cy="38929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078038" y="432082"/>
            <a:ext cx="9905999" cy="835403"/>
          </a:xfrm>
        </p:spPr>
        <p:txBody>
          <a:bodyPr/>
          <a:lstStyle/>
          <a:p>
            <a:r>
              <a:rPr lang="en-US" dirty="0" smtClean="0"/>
              <a:t>We’d like to locate the faces like that: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1543317"/>
            <a:ext cx="4408361" cy="43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25158"/>
              </p:ext>
            </p:extLst>
          </p:nvPr>
        </p:nvGraphicFramePr>
        <p:xfrm>
          <a:off x="1298672" y="3888462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Contructing integral image: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1,2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1,1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230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105</m:t>
                        </m:r>
                      </m:lim>
                    </m:limLow>
                  </m:oMath>
                </a14:m>
                <a:r>
                  <a:rPr lang="en-US" dirty="0" smtClean="0"/>
                  <a:t>=335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𝑖𝑖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1,2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𝑖𝑖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0,2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395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335</m:t>
                        </m:r>
                      </m:lim>
                    </m:limLow>
                  </m:oMath>
                </a14:m>
                <a:r>
                  <a:rPr lang="en-US" dirty="0" smtClean="0"/>
                  <a:t>=730		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  <a:blipFill rotWithShape="1">
                <a:blip r:embed="rId2"/>
                <a:stretch>
                  <a:fillRect l="-192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357564"/>
              </p:ext>
            </p:extLst>
          </p:nvPr>
        </p:nvGraphicFramePr>
        <p:xfrm>
          <a:off x="5990121" y="4067938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730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3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1543317"/>
            <a:ext cx="4408361" cy="43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74672"/>
              </p:ext>
            </p:extLst>
          </p:nvPr>
        </p:nvGraphicFramePr>
        <p:xfrm>
          <a:off x="1298672" y="3888462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Contructing integral image: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335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80</m:t>
                        </m:r>
                      </m:lim>
                    </m:limLow>
                  </m:oMath>
                </a14:m>
                <a:r>
                  <a:rPr lang="en-US" dirty="0" smtClean="0"/>
                  <a:t>=415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𝑖𝑖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𝑖𝑖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395</m:t>
                        </m:r>
                      </m:lim>
                    </m:limLow>
                    <m:r>
                      <a:rPr lang="en-US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/>
                          </a:rPr>
                          <m:t>415</m:t>
                        </m:r>
                      </m:lim>
                    </m:limLow>
                  </m:oMath>
                </a14:m>
                <a:r>
                  <a:rPr lang="en-US" dirty="0" smtClean="0"/>
                  <a:t>=810		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47" y="1457607"/>
                <a:ext cx="5060889" cy="4861711"/>
              </a:xfrm>
              <a:prstGeom prst="rect">
                <a:avLst/>
              </a:prstGeom>
              <a:blipFill rotWithShape="1">
                <a:blip r:embed="rId2"/>
                <a:stretch>
                  <a:fillRect l="-192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096972"/>
              </p:ext>
            </p:extLst>
          </p:nvPr>
        </p:nvGraphicFramePr>
        <p:xfrm>
          <a:off x="5990121" y="4067938"/>
          <a:ext cx="1930904" cy="1822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726"/>
                <a:gridCol w="482726"/>
                <a:gridCol w="482726"/>
                <a:gridCol w="482726"/>
              </a:tblGrid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45551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36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1543317"/>
            <a:ext cx="4408361" cy="4395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59129"/>
              </p:ext>
            </p:extLst>
          </p:nvPr>
        </p:nvGraphicFramePr>
        <p:xfrm>
          <a:off x="1131683" y="3476532"/>
          <a:ext cx="2272420" cy="22633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68105"/>
                <a:gridCol w="568105"/>
                <a:gridCol w="568105"/>
                <a:gridCol w="568105"/>
              </a:tblGrid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613147" y="1457607"/>
            <a:ext cx="5060889" cy="4861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integral image: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51046"/>
              </p:ext>
            </p:extLst>
          </p:nvPr>
        </p:nvGraphicFramePr>
        <p:xfrm>
          <a:off x="5813575" y="3497570"/>
          <a:ext cx="2330016" cy="233286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82504"/>
                <a:gridCol w="582504"/>
                <a:gridCol w="582504"/>
                <a:gridCol w="582504"/>
              </a:tblGrid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</a:tr>
              <a:tr h="6413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1070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1620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What is integral images – example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2725093"/>
            <a:ext cx="4408361" cy="3213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71796"/>
              </p:ext>
            </p:extLst>
          </p:nvPr>
        </p:nvGraphicFramePr>
        <p:xfrm>
          <a:off x="1131683" y="3476532"/>
          <a:ext cx="2272420" cy="22633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68105"/>
                <a:gridCol w="568105"/>
                <a:gridCol w="568105"/>
                <a:gridCol w="568105"/>
              </a:tblGrid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613147" y="2670772"/>
            <a:ext cx="5060889" cy="364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integral image: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248373"/>
              </p:ext>
            </p:extLst>
          </p:nvPr>
        </p:nvGraphicFramePr>
        <p:xfrm>
          <a:off x="5813575" y="3497570"/>
          <a:ext cx="2330016" cy="233286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82504"/>
                <a:gridCol w="582504"/>
                <a:gridCol w="582504"/>
                <a:gridCol w="582504"/>
              </a:tblGrid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</a:tr>
              <a:tr h="6413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1125</a:t>
                      </a:r>
                      <a:endParaRPr lang="en-US" sz="14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1070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1620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04522" y="1457608"/>
            <a:ext cx="9347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ii(</a:t>
            </a:r>
            <a:r>
              <a:rPr lang="en-US" sz="2800" dirty="0" err="1" smtClean="0"/>
              <a:t>x,y</a:t>
            </a:r>
            <a:r>
              <a:rPr lang="en-US" sz="2800" dirty="0" smtClean="0"/>
              <a:t>) in the integral image is the sum of all the pixels above and to the left in the original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25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integral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2725093"/>
            <a:ext cx="4408361" cy="3213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13147" y="2670772"/>
            <a:ext cx="5060889" cy="364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integral image: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4522" y="1457608"/>
            <a:ext cx="9347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Assume we want to calculate the pixels in the red area.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81637"/>
              </p:ext>
            </p:extLst>
          </p:nvPr>
        </p:nvGraphicFramePr>
        <p:xfrm>
          <a:off x="1131683" y="3476532"/>
          <a:ext cx="2272420" cy="22633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68105"/>
                <a:gridCol w="568105"/>
                <a:gridCol w="568105"/>
                <a:gridCol w="568105"/>
              </a:tblGrid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82385"/>
              </p:ext>
            </p:extLst>
          </p:nvPr>
        </p:nvGraphicFramePr>
        <p:xfrm>
          <a:off x="5613147" y="3328613"/>
          <a:ext cx="2330016" cy="233286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82504"/>
                <a:gridCol w="582504"/>
                <a:gridCol w="582504"/>
                <a:gridCol w="582504"/>
              </a:tblGrid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</a:tr>
              <a:tr h="6413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1070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1620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integral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2725093"/>
            <a:ext cx="4408361" cy="3213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13147" y="2670772"/>
            <a:ext cx="5060889" cy="364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integral image: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4522" y="1457608"/>
            <a:ext cx="9347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we want to calculate the pixels in the red area</a:t>
            </a:r>
            <a:r>
              <a:rPr lang="en-US" sz="2800" dirty="0" smtClean="0"/>
              <a:t>.</a:t>
            </a:r>
          </a:p>
          <a:p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791266"/>
              </p:ext>
            </p:extLst>
          </p:nvPr>
        </p:nvGraphicFramePr>
        <p:xfrm>
          <a:off x="1131683" y="3476532"/>
          <a:ext cx="2272420" cy="22633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68105"/>
                <a:gridCol w="568105"/>
                <a:gridCol w="568105"/>
                <a:gridCol w="568105"/>
              </a:tblGrid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984874"/>
              </p:ext>
            </p:extLst>
          </p:nvPr>
        </p:nvGraphicFramePr>
        <p:xfrm>
          <a:off x="5613147" y="3328613"/>
          <a:ext cx="2330016" cy="233286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82504"/>
                <a:gridCol w="582504"/>
                <a:gridCol w="582504"/>
                <a:gridCol w="582504"/>
              </a:tblGrid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</a:tr>
              <a:tr h="6413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1070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1620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095469" y="3422209"/>
            <a:ext cx="1213164" cy="1240324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56355" y="3865830"/>
            <a:ext cx="651851" cy="620162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08633" y="3576123"/>
            <a:ext cx="3820563" cy="37571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24007" y="321584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04522" y="3521807"/>
            <a:ext cx="2156234" cy="105019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70551" y="3547244"/>
            <a:ext cx="1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31797" y="3865830"/>
            <a:ext cx="651851" cy="620162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urved Connector 22"/>
          <p:cNvCxnSpPr/>
          <p:nvPr/>
        </p:nvCxnSpPr>
        <p:spPr>
          <a:xfrm>
            <a:off x="2987644" y="3521807"/>
            <a:ext cx="4273235" cy="430034"/>
          </a:xfrm>
          <a:prstGeom prst="curvedConnector3">
            <a:avLst>
              <a:gd name="adj1" fmla="val 54237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86004" y="3585176"/>
            <a:ext cx="1014742" cy="2073239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74463" y="5056359"/>
            <a:ext cx="651851" cy="62016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182639" y="5477349"/>
            <a:ext cx="3946557" cy="135801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57533" y="505937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33405" y="3246611"/>
            <a:ext cx="2660821" cy="266530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331796" y="5059375"/>
            <a:ext cx="651851" cy="620162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385239" y="5679537"/>
            <a:ext cx="4272483" cy="21693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17919" y="488009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44350" y="3859035"/>
            <a:ext cx="1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9156" y="382092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1054" y="500012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70263" y="503249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3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20" y="93417"/>
            <a:ext cx="9905998" cy="1478570"/>
          </a:xfrm>
        </p:spPr>
        <p:txBody>
          <a:bodyPr/>
          <a:lstStyle/>
          <a:p>
            <a:r>
              <a:rPr lang="en-US" dirty="0" smtClean="0"/>
              <a:t>integral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45" y="2725093"/>
            <a:ext cx="4408361" cy="3213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Original image: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13147" y="2670772"/>
            <a:ext cx="5060889" cy="364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integral image: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4522" y="1457608"/>
            <a:ext cx="9347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sum of the red pixels can be computed as: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A+</a:t>
            </a:r>
            <a:r>
              <a:rPr lang="en-US" sz="2800" dirty="0" smtClean="0">
                <a:solidFill>
                  <a:srgbClr val="7030A0"/>
                </a:solidFill>
              </a:rPr>
              <a:t>D</a:t>
            </a:r>
            <a:r>
              <a:rPr lang="en-US" sz="2800" dirty="0" smtClean="0">
                <a:solidFill>
                  <a:schemeClr val="bg1"/>
                </a:solidFill>
              </a:rPr>
              <a:t>-(</a:t>
            </a:r>
            <a:r>
              <a:rPr lang="en-US" sz="2800" dirty="0" smtClean="0">
                <a:solidFill>
                  <a:srgbClr val="00B050"/>
                </a:solidFill>
              </a:rPr>
              <a:t>B</a:t>
            </a:r>
            <a:r>
              <a:rPr lang="en-US" sz="2800" dirty="0" smtClean="0">
                <a:solidFill>
                  <a:schemeClr val="bg1"/>
                </a:solidFill>
              </a:rPr>
              <a:t>+</a:t>
            </a:r>
            <a:r>
              <a:rPr lang="en-US" sz="2800" dirty="0" smtClean="0">
                <a:solidFill>
                  <a:srgbClr val="00B0F0"/>
                </a:solidFill>
              </a:rPr>
              <a:t>C</a:t>
            </a:r>
            <a:r>
              <a:rPr lang="en-US" sz="2800" dirty="0" smtClean="0">
                <a:solidFill>
                  <a:schemeClr val="bg1"/>
                </a:solidFill>
              </a:rPr>
              <a:t>)=535+</a:t>
            </a:r>
            <a:r>
              <a:rPr lang="en-US" sz="2800" dirty="0" smtClean="0">
                <a:solidFill>
                  <a:srgbClr val="7030A0"/>
                </a:solidFill>
              </a:rPr>
              <a:t>1620</a:t>
            </a:r>
            <a:r>
              <a:rPr lang="en-US" sz="2800" dirty="0" smtClean="0">
                <a:solidFill>
                  <a:schemeClr val="bg1"/>
                </a:solidFill>
              </a:rPr>
              <a:t>-(</a:t>
            </a:r>
            <a:r>
              <a:rPr lang="en-US" sz="2800" dirty="0" smtClean="0">
                <a:solidFill>
                  <a:srgbClr val="00B050"/>
                </a:solidFill>
              </a:rPr>
              <a:t>810</a:t>
            </a:r>
            <a:r>
              <a:rPr lang="en-US" sz="2800" dirty="0" smtClean="0">
                <a:solidFill>
                  <a:schemeClr val="bg1"/>
                </a:solidFill>
              </a:rPr>
              <a:t>+</a:t>
            </a:r>
            <a:r>
              <a:rPr lang="en-US" sz="2800" dirty="0" smtClean="0">
                <a:solidFill>
                  <a:srgbClr val="00B0F0"/>
                </a:solidFill>
              </a:rPr>
              <a:t>1070</a:t>
            </a:r>
            <a:r>
              <a:rPr lang="en-US" sz="2800" dirty="0" smtClean="0">
                <a:solidFill>
                  <a:schemeClr val="bg1"/>
                </a:solidFill>
              </a:rPr>
              <a:t>)=</a:t>
            </a:r>
            <a:r>
              <a:rPr lang="en-US" sz="2800" dirty="0" smtClean="0">
                <a:solidFill>
                  <a:srgbClr val="FF0000"/>
                </a:solidFill>
              </a:rPr>
              <a:t>275</a:t>
            </a:r>
          </a:p>
          <a:p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03235"/>
              </p:ext>
            </p:extLst>
          </p:nvPr>
        </p:nvGraphicFramePr>
        <p:xfrm>
          <a:off x="1131683" y="3476532"/>
          <a:ext cx="2272420" cy="22633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68105"/>
                <a:gridCol w="568105"/>
                <a:gridCol w="568105"/>
                <a:gridCol w="568105"/>
              </a:tblGrid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/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565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494472"/>
              </p:ext>
            </p:extLst>
          </p:nvPr>
        </p:nvGraphicFramePr>
        <p:xfrm>
          <a:off x="5613147" y="3328613"/>
          <a:ext cx="2330016" cy="233286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82504"/>
                <a:gridCol w="582504"/>
                <a:gridCol w="582504"/>
                <a:gridCol w="582504"/>
              </a:tblGrid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</a:tr>
              <a:tr h="6413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1205</a:t>
                      </a:r>
                      <a:endParaRPr lang="en-US" sz="1400" dirty="0"/>
                    </a:p>
                  </a:txBody>
                  <a:tcPr anchor="ctr"/>
                </a:tc>
              </a:tr>
              <a:tr h="563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1070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1620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095469" y="3422209"/>
            <a:ext cx="1213164" cy="1240324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56355" y="3865830"/>
            <a:ext cx="651851" cy="620162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08633" y="3576123"/>
            <a:ext cx="3820563" cy="37571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24007" y="321584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04522" y="3521807"/>
            <a:ext cx="2156234" cy="105019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70551" y="3547244"/>
            <a:ext cx="1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31797" y="3865830"/>
            <a:ext cx="651851" cy="620162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urved Connector 22"/>
          <p:cNvCxnSpPr/>
          <p:nvPr/>
        </p:nvCxnSpPr>
        <p:spPr>
          <a:xfrm>
            <a:off x="2987644" y="3521807"/>
            <a:ext cx="4273235" cy="430034"/>
          </a:xfrm>
          <a:prstGeom prst="curvedConnector3">
            <a:avLst>
              <a:gd name="adj1" fmla="val 54237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86004" y="3585176"/>
            <a:ext cx="1014742" cy="2073239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74463" y="5056359"/>
            <a:ext cx="651851" cy="62016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182639" y="5477349"/>
            <a:ext cx="3946557" cy="135801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57533" y="505937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33405" y="3246611"/>
            <a:ext cx="2660821" cy="266530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331796" y="5059375"/>
            <a:ext cx="651851" cy="620162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385239" y="5679537"/>
            <a:ext cx="4272483" cy="21693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17919" y="488009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44350" y="3859035"/>
            <a:ext cx="1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9156" y="382092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1054" y="500012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70263" y="503249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 for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814920"/>
                <a:ext cx="9905999" cy="3541714"/>
              </a:xfrm>
            </p:spPr>
            <p:txBody>
              <a:bodyPr/>
              <a:lstStyle/>
              <a:p>
                <a:r>
                  <a:rPr lang="en-US" dirty="0" smtClean="0"/>
                  <a:t>For the </a:t>
                </a:r>
                <a:r>
                  <a:rPr lang="en-US" dirty="0" err="1" smtClean="0"/>
                  <a:t>Adaboost</a:t>
                </a:r>
                <a:r>
                  <a:rPr lang="en-US" dirty="0" smtClean="0"/>
                  <a:t> algorithm for images, let’s define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814920"/>
                <a:ext cx="9905999" cy="3541714"/>
              </a:xfrm>
              <a:blipFill rotWithShape="1">
                <a:blip r:embed="rId2"/>
                <a:stretch>
                  <a:fillRect l="-1293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86" y="2541806"/>
            <a:ext cx="6999161" cy="349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1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 jones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example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,..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And given negative or positive values for the above images: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,..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𝑜𝑟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Initialize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to be equal for all i’s (the sum should be 1).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For t=1 to T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1. For each feature j, train the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which is restricted to using a single feature.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2. Choose the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with the lowest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5</m:t>
                    </m:r>
                  </m:oMath>
                </a14:m>
                <a:r>
                  <a:rPr lang="en-US" dirty="0" smtClean="0"/>
                  <a:t> stop (if the lowest error is more than 50% no point to continue)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 jones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9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Aurhors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500" dirty="0" smtClean="0"/>
              <a:t>Paul Viola </a:t>
            </a:r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Got PhD in 1995 from 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Current designations: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Manager, Architect, Developer, and Researcher at Microsoft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Professor at 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Research Interests are Machine Learning, Web Search and Image Processing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58" y="2270017"/>
            <a:ext cx="102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1929" y="6102036"/>
            <a:ext cx="990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link:</a:t>
            </a:r>
          </a:p>
          <a:p>
            <a:r>
              <a:rPr lang="en-US" dirty="0"/>
              <a:t>http://www.slideshare.net/hirantha129/rapid-object-detection-using-boosted-cascade-of-simple-features</a:t>
            </a:r>
          </a:p>
        </p:txBody>
      </p:sp>
    </p:spTree>
    <p:extLst>
      <p:ext uri="{BB962C8B-B14F-4D97-AF65-F5344CB8AC3E}">
        <p14:creationId xmlns:p14="http://schemas.microsoft.com/office/powerpoint/2010/main" val="32612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	(still inside for loop)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3. Update the weights for each example: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𝑒𝑥𝑎𝑚𝑝𝑙𝑒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𝑐𝑙𝑎𝑠𝑠𝑖𝑓𝑖𝑒𝑑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𝑐𝑜𝑟𝑟𝑒𝑐𝑡𝑙𝑦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4. </a:t>
                </a:r>
                <a:r>
                  <a:rPr lang="en-US" dirty="0"/>
                  <a:t>normalize the weights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457200" lvl="1" indent="0">
                  <a:buNone/>
                </a:pPr>
                <a:r>
                  <a:rPr lang="en-US" dirty="0"/>
                  <a:t>Meaning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probability distribution)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33" b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 jones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6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(outside for loop)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final strong classifier is: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0  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7"/>
                      </m:rPr>
                      <a:rPr lang="el-GR" i="1">
                        <a:latin typeface="Cambria Math"/>
                        <a:ea typeface="Cambria Math"/>
                      </a:rPr>
                      <m:t>λ</m:t>
                    </m:r>
                  </m:oMath>
                </a14:m>
                <a:r>
                  <a:rPr lang="en-US" dirty="0" smtClean="0"/>
                  <a:t>=0.5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𝑙𝑜𝑔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23" t="-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 jones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the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733" y="649287"/>
            <a:ext cx="4371975" cy="7527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Faces images				</a:t>
            </a:r>
            <a:endParaRPr lang="en-US" sz="3200" dirty="0"/>
          </a:p>
        </p:txBody>
      </p:sp>
      <p:pic>
        <p:nvPicPr>
          <p:cNvPr id="6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 flipH="1">
            <a:off x="1181733" y="1507806"/>
            <a:ext cx="4371975" cy="44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730530" y="679767"/>
            <a:ext cx="4371975" cy="752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Non-faces images				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93410" y="6056768"/>
                <a:ext cx="2725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=1   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=1,2,..,16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10" y="6056768"/>
                <a:ext cx="272509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13637" y="6056768"/>
                <a:ext cx="2744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=0   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=17,18,..,32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37" y="6056768"/>
                <a:ext cx="274470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17" y="1511715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3001" y="29236"/>
            <a:ext cx="9905998" cy="858004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We’ll use this dataset.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83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Dataset has 16 images of faces and 16 images of non-faces.</a:t>
                </a:r>
              </a:p>
              <a:p>
                <a:r>
                  <a:rPr lang="en-US" dirty="0" smtClean="0"/>
                  <a:t>All together 32 images.</a:t>
                </a:r>
              </a:p>
              <a:p>
                <a:r>
                  <a:rPr lang="en-US" dirty="0" smtClean="0"/>
                  <a:t>Each image gets initialized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32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,..,</m:t>
                    </m:r>
                    <m:r>
                      <a:rPr lang="en-US" b="0" i="1" smtClean="0">
                        <a:latin typeface="Cambria Math"/>
                      </a:rPr>
                      <m:t>32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Of course in the real dataset it should be thousands of images. This is just for the example.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6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7232"/>
            <a:ext cx="9905998" cy="147857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Let’s test the training set with this feature:</a:t>
            </a:r>
            <a:endParaRPr lang="en-US" sz="2800" dirty="0"/>
          </a:p>
        </p:txBody>
      </p:sp>
      <p:pic>
        <p:nvPicPr>
          <p:cNvPr id="4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>
            <a:off x="1584355" y="1611515"/>
            <a:ext cx="4303019" cy="4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961" y="185947"/>
            <a:ext cx="1321146" cy="132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692787" y="1937110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804805" y="1935609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907770" y="1934108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5019788" y="1941660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683734" y="3243405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804805" y="3241904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889664" y="3240403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5010735" y="3238902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692787" y="4490521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786699" y="4498073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898717" y="4505625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5010735" y="4504124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692787" y="5711230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786699" y="5718782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898717" y="5726334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5010735" y="5724833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>
            <a:off x="6000938" y="1611514"/>
            <a:ext cx="4303019" cy="4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For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Let’s define a weak learner: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150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  (polarity=1)</a:t>
                </a:r>
              </a:p>
              <a:p>
                <a:pPr marL="0" indent="0">
                  <a:buNone/>
                </a:pPr>
                <a:r>
                  <a:rPr lang="en-US" dirty="0" smtClean="0"/>
                  <a:t>Meaning, the sum of the pixels in the white area minus the sum of the pixels in the black area should be more than150.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31" t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40" y="2304457"/>
            <a:ext cx="660573" cy="66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8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 flipH="1">
            <a:off x="1181733" y="1507806"/>
            <a:ext cx="4371975" cy="44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327027" y="1792330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439045" y="1790829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542010" y="1789328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4654028" y="1796880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317974" y="2961465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439045" y="2959964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523904" y="2958463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4644975" y="2956962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327027" y="4056181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420939" y="4063733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532957" y="4071285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4644975" y="4069784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327027" y="5162590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420939" y="5170142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532957" y="5177694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4644975" y="5176193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 flipH="1">
            <a:off x="5631813" y="1498444"/>
            <a:ext cx="4371975" cy="44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69520" y="320279"/>
                <a:ext cx="4368375" cy="86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𝑜𝑡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520" y="320279"/>
                <a:ext cx="4368375" cy="8606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8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73" y="1413113"/>
            <a:ext cx="43719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 flipH="1">
            <a:off x="5730873" y="1419872"/>
            <a:ext cx="4371975" cy="44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451860" y="184477"/>
                <a:ext cx="4368375" cy="86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𝑜𝑡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860" y="184477"/>
                <a:ext cx="4368375" cy="8606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4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5" y="1511716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170695" y="1707123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282713" y="1705622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385678" y="1704121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4497696" y="1711673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161642" y="2876258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282713" y="2874757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367572" y="2873256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4488643" y="2871755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170695" y="3970974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264607" y="3978526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376625" y="3986078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4488643" y="3984577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1170695" y="5077383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2264607" y="5084935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3376625" y="5092487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22728" r="20182" b="50151"/>
          <a:stretch/>
        </p:blipFill>
        <p:spPr bwMode="auto">
          <a:xfrm>
            <a:off x="4488643" y="5090986"/>
            <a:ext cx="783567" cy="3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1511715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217122" y="356493"/>
                <a:ext cx="4368375" cy="86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𝑜𝑡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22" y="356493"/>
                <a:ext cx="4368375" cy="8606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2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Michael Jones</a:t>
            </a:r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Got PhD from Massachusetts Institute of Technology in 1997.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Currently senior member in MERL Research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Research Interests are Computer Vision and Machine Learning.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990" y="2386249"/>
            <a:ext cx="8953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30036" y="6102036"/>
            <a:ext cx="990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link:</a:t>
            </a:r>
          </a:p>
          <a:p>
            <a:r>
              <a:rPr lang="en-US" dirty="0"/>
              <a:t>http://www.slideshare.net/hirantha129/rapid-object-detection-using-boosted-cascade-of-simple-features</a:t>
            </a:r>
          </a:p>
        </p:txBody>
      </p:sp>
    </p:spTree>
    <p:extLst>
      <p:ext uri="{BB962C8B-B14F-4D97-AF65-F5344CB8AC3E}">
        <p14:creationId xmlns:p14="http://schemas.microsoft.com/office/powerpoint/2010/main" val="506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1511715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42" y="1511715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16058" y="311225"/>
                <a:ext cx="4368375" cy="86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0 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058" y="311225"/>
                <a:ext cx="4368375" cy="8606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69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" y="1047400"/>
            <a:ext cx="43719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81733" y="241902"/>
            <a:ext cx="4371975" cy="752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Faces images				</a:t>
            </a:r>
            <a:endParaRPr lang="en-US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03371" y="272382"/>
            <a:ext cx="4371975" cy="752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Non-faces images				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0522" y="5631286"/>
                <a:ext cx="10606237" cy="75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For the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𝑓</m:t>
                              </m:r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&gt;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150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 defined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32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=0.156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22" y="5631286"/>
                <a:ext cx="10606237" cy="750847"/>
              </a:xfrm>
              <a:prstGeom prst="rect">
                <a:avLst/>
              </a:prstGeom>
              <a:blipFill rotWithShape="1">
                <a:blip r:embed="rId3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1075975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5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Now let’s test the feature                 at iteration number k.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0" t="53313" r="7166" b="2732"/>
          <a:stretch/>
        </p:blipFill>
        <p:spPr bwMode="auto">
          <a:xfrm>
            <a:off x="5232905" y="2360304"/>
            <a:ext cx="1068502" cy="106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5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000" dirty="0" smtClean="0"/>
                  <a:t>For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=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Let’s define a weak learner: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5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00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0 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/>
                  <a:t>   (polarity=-1)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0 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Meaning, the sum of the pixels in the white area minus the sum of the pixels in the black area should be less than 500.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62" t="-1549" b="-2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0" t="53313" r="7166" b="2732"/>
          <a:stretch/>
        </p:blipFill>
        <p:spPr bwMode="auto">
          <a:xfrm>
            <a:off x="3777801" y="2269772"/>
            <a:ext cx="808262" cy="80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23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 flipH="1">
            <a:off x="2670802" y="1401791"/>
            <a:ext cx="4371975" cy="44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0" t="53313" r="7166" b="2732"/>
          <a:stretch/>
        </p:blipFill>
        <p:spPr bwMode="auto">
          <a:xfrm>
            <a:off x="8455938" y="2172446"/>
            <a:ext cx="1068502" cy="106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2824877" y="1584238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3945998" y="1584238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5050520" y="1584238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6130902" y="1584238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2823376" y="2714362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3944497" y="2714362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5049019" y="2714362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6129401" y="2714362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2823376" y="3845987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3944497" y="3845987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5049019" y="3845987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6129401" y="3845987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2821875" y="4976111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3942996" y="4976111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5047518" y="4976111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6127900" y="4976111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77" y="1424726"/>
            <a:ext cx="4371975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 flipH="1">
            <a:off x="6256502" y="1421960"/>
            <a:ext cx="4371975" cy="44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5815" y="275013"/>
                <a:ext cx="4543295" cy="86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/>
                                  </a:rPr>
                                  <m:t>&lt;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𝑜𝑡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15" y="275013"/>
                <a:ext cx="4543295" cy="8606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4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57" y="1637316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1747782" y="1818119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2868903" y="1818119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3973425" y="1818119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5053807" y="1818119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1746281" y="2948243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2867402" y="2948243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3971924" y="2948243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5052306" y="2948243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1746281" y="4079868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2867402" y="4079868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3971924" y="4079868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5052306" y="4079868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1744780" y="5209992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2865901" y="5209992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3970423" y="5209992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6" t="60838" r="26463" b="13841"/>
          <a:stretch/>
        </p:blipFill>
        <p:spPr bwMode="auto">
          <a:xfrm>
            <a:off x="5050805" y="5209992"/>
            <a:ext cx="344033" cy="59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635815" y="275013"/>
                <a:ext cx="4543295" cy="86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/>
                                  </a:rPr>
                                  <m:t>&lt;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𝑜𝑡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15" y="275013"/>
                <a:ext cx="4543295" cy="8606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39" y="1637314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3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28" y="818616"/>
            <a:ext cx="4371975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26" y="818616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0522" y="5631286"/>
                <a:ext cx="10330264" cy="75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For the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𝑓</m:t>
                              </m:r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50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𝑜𝑡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𝑒𝑟𝑤𝑖𝑠𝑒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 defined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29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32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</a:rPr>
                      <m:t>.</m:t>
                    </m:r>
                    <m:r>
                      <a:rPr lang="en-US" sz="2400" b="0" i="1" smtClean="0">
                        <a:latin typeface="Cambria Math"/>
                      </a:rPr>
                      <m:t>9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22" y="5631286"/>
                <a:ext cx="10330264" cy="750847"/>
              </a:xfrm>
              <a:prstGeom prst="rect">
                <a:avLst/>
              </a:prstGeom>
              <a:blipFill rotWithShape="1">
                <a:blip r:embed="rId4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07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Assume we test T≈160,000 features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,..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on the dataset above.</a:t>
                </a:r>
              </a:p>
              <a:p>
                <a:r>
                  <a:rPr lang="en-US" dirty="0" smtClean="0"/>
                  <a:t>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has:</a:t>
                </a:r>
              </a:p>
              <a:p>
                <a:pPr lvl="1"/>
                <a:r>
                  <a:rPr lang="en-US" dirty="0" smtClean="0"/>
                  <a:t>A different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A different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(calculated only once since it does not consider the images weights).</a:t>
                </a:r>
              </a:p>
              <a:p>
                <a:pPr lvl="1"/>
                <a:r>
                  <a:rPr lang="en-US" dirty="0" smtClean="0"/>
                  <a:t>A different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for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changes every iteration since it depends on the images weights)</a:t>
                </a:r>
              </a:p>
              <a:p>
                <a:r>
                  <a:rPr lang="en-US" dirty="0" smtClean="0"/>
                  <a:t>And assume that the first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          had the lowest error.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6" t="-2754" r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47" y="5266853"/>
            <a:ext cx="660573" cy="66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5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6557" y="674334"/>
                <a:ext cx="9905999" cy="5644985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/>
                  <a:t>In this case, all the weights of the images are changed according to this lowest error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</a:rPr>
                      <m:t>.</m:t>
                    </m:r>
                    <m:r>
                      <a:rPr lang="en-US" sz="2000" i="1">
                        <a:latin typeface="Cambria Math"/>
                      </a:rPr>
                      <m:t>156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156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/>
                          </a:rPr>
                          <m:t>844</m:t>
                        </m:r>
                      </m:den>
                    </m:f>
                  </m:oMath>
                </a14:m>
                <a:r>
                  <a:rPr lang="en-US" sz="2000" dirty="0" smtClean="0"/>
                  <a:t>=0.185</a:t>
                </a:r>
              </a:p>
              <a:p>
                <a:r>
                  <a:rPr lang="en-US" sz="2000" dirty="0" smtClean="0"/>
                  <a:t>Therefore each weight of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classified correctly is multiplied by 0.185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32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∗</m:t>
                    </m:r>
                    <m:r>
                      <a:rPr lang="en-US" sz="2000" b="0" i="1" smtClean="0">
                        <a:latin typeface="Cambria Math"/>
                      </a:rPr>
                      <m:t>0</m:t>
                    </m:r>
                    <m:r>
                      <a:rPr lang="en-US" sz="2000" b="0" i="1" smtClean="0">
                        <a:latin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/>
                      </a:rPr>
                      <m:t>18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0</m:t>
                    </m:r>
                    <m:r>
                      <a:rPr lang="en-US" sz="2000" b="0" i="1" smtClean="0">
                        <a:latin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/>
                      </a:rPr>
                      <m:t>0058</m:t>
                    </m:r>
                  </m:oMath>
                </a14:m>
                <a:r>
                  <a:rPr lang="en-US" sz="2000" dirty="0" smtClean="0"/>
                  <a:t> (27 images)</a:t>
                </a:r>
              </a:p>
              <a:p>
                <a:r>
                  <a:rPr lang="en-US" sz="2000" dirty="0" smtClean="0"/>
                  <a:t>And each </a:t>
                </a:r>
                <a:r>
                  <a:rPr lang="en-US" sz="2000" dirty="0"/>
                  <a:t>weight of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classified </a:t>
                </a:r>
                <a:r>
                  <a:rPr lang="en-US" sz="2000" dirty="0" smtClean="0"/>
                  <a:t>incorrectly remains unchanged.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</a:rPr>
                      <m:t>.</m:t>
                    </m:r>
                    <m:r>
                      <a:rPr lang="en-US" sz="2000" i="1">
                        <a:latin typeface="Cambria Math"/>
                      </a:rPr>
                      <m:t>0313</m:t>
                    </m:r>
                  </m:oMath>
                </a14:m>
                <a:r>
                  <a:rPr lang="en-US" sz="2000" dirty="0" smtClean="0"/>
                  <a:t> (5 images)</a:t>
                </a:r>
              </a:p>
              <a:p>
                <a:r>
                  <a:rPr lang="en-US" sz="2000" dirty="0" smtClean="0"/>
                  <a:t>After normalizations (sum of all weights should be 1):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</a:rPr>
                      <m:t>.</m:t>
                    </m:r>
                    <m:r>
                      <a:rPr lang="en-US" sz="2000" i="1">
                        <a:latin typeface="Cambria Math"/>
                      </a:rPr>
                      <m:t>018</m:t>
                    </m:r>
                  </m:oMath>
                </a14:m>
                <a:r>
                  <a:rPr lang="en-US" sz="2000" dirty="0"/>
                  <a:t> (27 </a:t>
                </a:r>
                <a:r>
                  <a:rPr lang="en-US" sz="2000" dirty="0" smtClean="0"/>
                  <a:t>correct images)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</a:rPr>
                      <m:t>.</m:t>
                    </m:r>
                    <m:r>
                      <a:rPr lang="en-US" sz="20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(</a:t>
                </a:r>
                <a:r>
                  <a:rPr lang="en-US" sz="2000" dirty="0"/>
                  <a:t>5</a:t>
                </a:r>
                <a:r>
                  <a:rPr lang="en-US" sz="2000" dirty="0" smtClean="0"/>
                  <a:t> incorrect images)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6557" y="674334"/>
                <a:ext cx="9905999" cy="5644985"/>
              </a:xfrm>
              <a:blipFill rotWithShape="1">
                <a:blip r:embed="rId2"/>
                <a:stretch>
                  <a:fillRect l="-862" t="-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We’ll show a very useful algorithm to detect faces in images. The algorithm is called “Viola Jones algorithm”.</a:t>
            </a:r>
          </a:p>
          <a:p>
            <a:r>
              <a:rPr lang="en-US" sz="2800" dirty="0" smtClean="0"/>
              <a:t>The Viola Jones algorithm is very useful of real time applications.</a:t>
            </a:r>
          </a:p>
          <a:p>
            <a:r>
              <a:rPr lang="en-US" sz="2800" dirty="0" smtClean="0"/>
              <a:t>The Viola Jones algorithm uses the </a:t>
            </a:r>
            <a:r>
              <a:rPr lang="en-US" sz="2800" dirty="0" err="1"/>
              <a:t>AdaBoost</a:t>
            </a:r>
            <a:r>
              <a:rPr lang="en-US" sz="2800" dirty="0"/>
              <a:t> </a:t>
            </a:r>
            <a:r>
              <a:rPr lang="en-US" sz="2800" dirty="0" smtClean="0"/>
              <a:t>machine learning algorithm (for object detections) so we’ll also study the general object detection with </a:t>
            </a:r>
            <a:r>
              <a:rPr lang="en-US" sz="2800" dirty="0" err="1" smtClean="0"/>
              <a:t>AdaBoost</a:t>
            </a:r>
            <a:r>
              <a:rPr lang="en-US" sz="2800" dirty="0" smtClean="0"/>
              <a:t> algorithm.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87570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733" y="649287"/>
            <a:ext cx="4371975" cy="7527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Faces images				</a:t>
            </a:r>
            <a:endParaRPr lang="en-US" sz="3200" dirty="0"/>
          </a:p>
        </p:txBody>
      </p:sp>
      <p:pic>
        <p:nvPicPr>
          <p:cNvPr id="6" name="Picture 2" descr="C:\Users\davidcohen\Documents\david\Recognition and Classification in Images and Video\faceOcclusion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8" t="10607" r="7293" b="1606"/>
          <a:stretch/>
        </p:blipFill>
        <p:spPr bwMode="auto">
          <a:xfrm flipH="1">
            <a:off x="1181733" y="1507806"/>
            <a:ext cx="4371975" cy="44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730530" y="679767"/>
            <a:ext cx="4371975" cy="752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Non-faces images				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93410" y="6056768"/>
                <a:ext cx="2725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=1   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=1,2,..,16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10" y="6056768"/>
                <a:ext cx="272509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13637" y="6056768"/>
                <a:ext cx="2744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=0   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=17,18,..,32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37" y="6056768"/>
                <a:ext cx="274470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17" y="1511715"/>
            <a:ext cx="4371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27415" y="151738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9922" y="151588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2887" y="15143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66406" y="150533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4967" y="263845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7474" y="2636958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w=0.1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60439" y="263545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73958" y="262640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4967" y="375197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7474" y="3750477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w=0.1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60439" y="374897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3958" y="373992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2519" y="487304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5026" y="48715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7991" y="4870047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w=0.1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1510" y="486099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12032" y="151588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4539" y="15143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37504" y="151288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51023" y="1503832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w=0.1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9584" y="263695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2091" y="263545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45056" y="263395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58575" y="262490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92425" y="375047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14932" y="374897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17897" y="374747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31416" y="373842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99977" y="48715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22484" y="4870047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w=0.1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5449" y="486854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38968" y="485949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</a:t>
            </a:r>
            <a:r>
              <a:rPr lang="en-US" sz="2000" b="1" dirty="0" smtClean="0">
                <a:solidFill>
                  <a:srgbClr val="00B050"/>
                </a:solidFill>
              </a:rPr>
              <a:t>=0.018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0517" y="199189"/>
            <a:ext cx="5835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weights at the 2</a:t>
            </a:r>
            <a:r>
              <a:rPr lang="en-US" sz="3600" baseline="30000" dirty="0" smtClean="0"/>
              <a:t>nd</a:t>
            </a:r>
            <a:r>
              <a:rPr lang="en-US" sz="3600" dirty="0" smtClean="0"/>
              <a:t> iteration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917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at the first iteration we found that the best weak learner (with the lowest error) belongs to the feature: </a:t>
            </a:r>
          </a:p>
          <a:p>
            <a:r>
              <a:rPr lang="en-US" dirty="0" smtClean="0"/>
              <a:t>At the next iteration we find the next best weak learner (and update the weights).</a:t>
            </a:r>
          </a:p>
          <a:p>
            <a:r>
              <a:rPr lang="en-US" dirty="0" smtClean="0"/>
              <a:t>And so on and so on.</a:t>
            </a:r>
          </a:p>
          <a:p>
            <a:r>
              <a:rPr lang="en-US" dirty="0" smtClean="0"/>
              <a:t>We stop the loop when the lowest error of the remaining features is more than 50%.</a:t>
            </a:r>
            <a:r>
              <a:rPr lang="en-US" dirty="0"/>
              <a:t> </a:t>
            </a:r>
            <a:r>
              <a:rPr lang="en-US" dirty="0" smtClean="0"/>
              <a:t>At this point there’s no point to continue since all the features left are not good.</a:t>
            </a:r>
          </a:p>
          <a:p>
            <a:r>
              <a:rPr lang="en-US" dirty="0" smtClean="0"/>
              <a:t>After we finish the algorithm we have hundreds of features sorted with weights.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56" y="2668839"/>
            <a:ext cx="660573" cy="66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17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01916" y="933761"/>
                <a:ext cx="9862242" cy="6534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The final strong classifier is: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0  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 smtClean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7"/>
                      </m:rPr>
                      <a:rPr lang="el-GR" sz="2800" i="1">
                        <a:latin typeface="Cambria Math"/>
                        <a:ea typeface="Cambria Math"/>
                      </a:rPr>
                      <m:t>λ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𝑙𝑜𝑔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The strong classifier means that the sum of weighted weak detectors which succeeded to detect the face should be more that half the sum of all weak detector weights.</a:t>
                </a:r>
              </a:p>
              <a:p>
                <a:r>
                  <a:rPr lang="en-US" sz="2800" dirty="0" smtClean="0"/>
                  <a:t>For the best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(belongs to feature        )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=</a:t>
                </a:r>
                <a:r>
                  <a:rPr lang="en-US" sz="2800" dirty="0" smtClean="0"/>
                  <a:t>0.185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𝑙𝑜𝑔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𝑙𝑜𝑔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0.185</m:t>
                        </m:r>
                      </m:den>
                    </m:f>
                  </m:oMath>
                </a14:m>
                <a:r>
                  <a:rPr lang="en-US" sz="2800" dirty="0" smtClean="0"/>
                  <a:t>=1.69</a:t>
                </a:r>
              </a:p>
              <a:p>
                <a:r>
                  <a:rPr lang="en-US" sz="2800" dirty="0" smtClean="0"/>
                  <a:t>The next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800" dirty="0"/>
                  <a:t> values </a:t>
                </a:r>
                <a:r>
                  <a:rPr lang="en-US" sz="2800" dirty="0" smtClean="0"/>
                  <a:t>decrease in each trial.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16" y="933761"/>
                <a:ext cx="9862242" cy="6534866"/>
              </a:xfrm>
              <a:prstGeom prst="rect">
                <a:avLst/>
              </a:prstGeom>
              <a:blipFill rotWithShape="1">
                <a:blip r:embed="rId2"/>
                <a:stretch>
                  <a:fillRect l="-1236" t="-933" r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855" y="4035545"/>
            <a:ext cx="660573" cy="66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09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In each iteration the weights of hard to classify images increase. Therefore, as the number of trials increases, the error rate also increases.</a:t>
                </a:r>
              </a:p>
              <a:p>
                <a:r>
                  <a:rPr lang="en-US" dirty="0" smtClean="0"/>
                  <a:t>This leads to smaller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values for weak learners selected later in the training process.</a:t>
                </a:r>
              </a:p>
              <a:p>
                <a:r>
                  <a:rPr lang="en-US" dirty="0" smtClean="0"/>
                  <a:t>The final classification function is the sum of the predictions of the selected weak learners multiplied by the corresponding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values.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6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9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 no single feature can perform the classification task with low error.</a:t>
            </a:r>
          </a:p>
          <a:p>
            <a:r>
              <a:rPr lang="en-US" dirty="0" smtClean="0"/>
              <a:t>Features which are selected in early rounds of the boosting process had error rates between 0.1 and 0.3.</a:t>
            </a:r>
          </a:p>
          <a:p>
            <a:r>
              <a:rPr lang="en-US" dirty="0" smtClean="0"/>
              <a:t>Features selected in later rounds, as the task becomes more difficult, yield error rates between 0.4 and 0.5.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Real-timeliness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770" y="1923563"/>
            <a:ext cx="9905999" cy="4486290"/>
          </a:xfrm>
        </p:spPr>
        <p:txBody>
          <a:bodyPr>
            <a:normAutofit/>
          </a:bodyPr>
          <a:lstStyle/>
          <a:p>
            <a:r>
              <a:rPr lang="en-US" dirty="0" smtClean="0"/>
              <a:t>We want to detect face as fast as possible. Therefore we don’t want to test all the features received from the </a:t>
            </a:r>
            <a:r>
              <a:rPr lang="en-US" dirty="0" err="1" smtClean="0"/>
              <a:t>adaboost</a:t>
            </a:r>
            <a:r>
              <a:rPr lang="en-US" dirty="0" smtClean="0"/>
              <a:t> on all images. Instead, we want to spend less time on non-faces images.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that, we use </a:t>
            </a:r>
            <a:r>
              <a:rPr lang="en-US" b="1" dirty="0"/>
              <a:t>Cascading classifiers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219626"/>
              </p:ext>
            </p:extLst>
          </p:nvPr>
        </p:nvGraphicFramePr>
        <p:xfrm>
          <a:off x="4370089" y="3242402"/>
          <a:ext cx="26670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Bitmap Image" r:id="rId3" imgW="2905531" imgH="2180952" progId="PBrush">
                  <p:embed/>
                </p:oleObj>
              </mc:Choice>
              <mc:Fallback>
                <p:oleObj name="Bitmap Image" r:id="rId3" imgW="2905531" imgH="2180952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089" y="3242402"/>
                        <a:ext cx="26670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4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Cascade of classifiers allows to quickly discard background regions and concentrate more on object-like regions.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The idea:</a:t>
            </a:r>
            <a:r>
              <a:rPr lang="en-US" dirty="0" smtClean="0"/>
              <a:t> cascade classifiers with gradually increased complexity.</a:t>
            </a:r>
          </a:p>
          <a:p>
            <a:r>
              <a:rPr lang="en-US" dirty="0" smtClean="0"/>
              <a:t>An image will be labeled as face image only if it survived all the layers in the cascade.</a:t>
            </a:r>
          </a:p>
          <a:p>
            <a:r>
              <a:rPr lang="en-US" dirty="0" smtClean="0"/>
              <a:t>First layer will use, say 2-3 features to filter out obvious non-faces images.</a:t>
            </a:r>
          </a:p>
          <a:p>
            <a:r>
              <a:rPr lang="en-US" dirty="0" smtClean="0"/>
              <a:t>Second layer will use more features to filter out more </a:t>
            </a:r>
            <a:r>
              <a:rPr lang="en-US" dirty="0" err="1" smtClean="0"/>
              <a:t>chanllenging</a:t>
            </a:r>
            <a:r>
              <a:rPr lang="en-US" dirty="0" smtClean="0"/>
              <a:t> non-faces images.</a:t>
            </a:r>
          </a:p>
          <a:p>
            <a:r>
              <a:rPr lang="en-US" dirty="0" smtClean="0"/>
              <a:t>And so on..</a:t>
            </a:r>
          </a:p>
          <a:p>
            <a:r>
              <a:rPr lang="en-US" dirty="0" smtClean="0"/>
              <a:t>Each layer will be a “strong” classifier obtained using </a:t>
            </a:r>
            <a:r>
              <a:rPr lang="en-US" dirty="0" err="1" smtClean="0"/>
              <a:t>AdaBoost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</a:t>
            </a:r>
            <a:r>
              <a:rPr lang="en-US" dirty="0" smtClean="0"/>
              <a:t>classifiers - continue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720581"/>
              </p:ext>
            </p:extLst>
          </p:nvPr>
        </p:nvGraphicFramePr>
        <p:xfrm>
          <a:off x="1855646" y="2548543"/>
          <a:ext cx="6254541" cy="324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Bitmap Image" r:id="rId3" imgW="4277322" imgH="2219635" progId="PBrush">
                  <p:embed/>
                </p:oleObj>
              </mc:Choice>
              <mc:Fallback>
                <p:oleObj name="Bitmap Image" r:id="rId3" imgW="4277322" imgH="2219635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646" y="2548543"/>
                        <a:ext cx="6254541" cy="324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92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classifiers - continue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Cambria Math"/>
                  </a:rPr>
                  <a:t>Each layer runs the strong classifier (for the relevant weak classifiers of the layer):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≥</m:t>
                                </m:r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/>
                                    <a:ea typeface="Cambria Math"/>
                                  </a:rPr>
                                  <m:t>λ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𝑜𝑡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Each layer can use different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λ</m:t>
                    </m:r>
                  </m:oMath>
                </a14:m>
                <a:r>
                  <a:rPr lang="en-US" dirty="0" smtClean="0"/>
                  <a:t> to get the best results (it depends on the dataset images which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λ</m:t>
                    </m:r>
                  </m:oMath>
                </a14:m>
                <a:r>
                  <a:rPr lang="en-US" dirty="0" smtClean="0"/>
                  <a:t> to choose)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15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88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face detection system (and also object detection system) uses weak learners constrained to evaluating a single feature.</a:t>
            </a:r>
          </a:p>
          <a:p>
            <a:r>
              <a:rPr lang="en-US" b="1" dirty="0" smtClean="0"/>
              <a:t>Weak learner</a:t>
            </a:r>
            <a:r>
              <a:rPr lang="en-US" dirty="0" smtClean="0"/>
              <a:t> means that its </a:t>
            </a:r>
            <a:r>
              <a:rPr lang="en-US" dirty="0"/>
              <a:t>detection quality is slightly better than random </a:t>
            </a:r>
            <a:r>
              <a:rPr lang="en-US" dirty="0" smtClean="0"/>
              <a:t>guessing.</a:t>
            </a:r>
          </a:p>
          <a:p>
            <a:r>
              <a:rPr lang="en-US" dirty="0" smtClean="0"/>
              <a:t>Since the system uses weak learner, it needs a large number of features in order to describe an object with sufficient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classifiers - continue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layer in the cascading classifiers will have:</a:t>
            </a:r>
          </a:p>
          <a:p>
            <a:pPr lvl="1"/>
            <a:r>
              <a:rPr lang="en-US" dirty="0" smtClean="0"/>
              <a:t>Different number of features (obtained from </a:t>
            </a:r>
            <a:r>
              <a:rPr lang="en-US" dirty="0" err="1" smtClean="0"/>
              <a:t>AdaBoost</a:t>
            </a:r>
            <a:r>
              <a:rPr lang="en-US" dirty="0" smtClean="0"/>
              <a:t>) – the user can choose</a:t>
            </a:r>
          </a:p>
          <a:p>
            <a:pPr lvl="1"/>
            <a:r>
              <a:rPr lang="en-US" dirty="0" smtClean="0"/>
              <a:t>Different threshold – the user can choose</a:t>
            </a:r>
          </a:p>
          <a:p>
            <a:r>
              <a:rPr lang="en-US" dirty="0" smtClean="0"/>
              <a:t>Also, the number of layers can also be changed</a:t>
            </a:r>
          </a:p>
          <a:p>
            <a:r>
              <a:rPr lang="en-US" dirty="0" smtClean="0"/>
              <a:t>The optimal combination of the above is a complex problem.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9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a new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Finally, after training the dataset images and building the cascade, we can try to detect a new image.</a:t>
            </a:r>
          </a:p>
          <a:p>
            <a:r>
              <a:rPr lang="en-US" dirty="0" smtClean="0"/>
              <a:t>The new image is first transferred to the integral image explained above.</a:t>
            </a:r>
          </a:p>
          <a:p>
            <a:r>
              <a:rPr lang="en-US" dirty="0" smtClean="0"/>
              <a:t>Then the image is tested with all the features selected in the </a:t>
            </a:r>
            <a:r>
              <a:rPr lang="en-US" dirty="0" err="1" smtClean="0"/>
              <a:t>adaboost</a:t>
            </a:r>
            <a:r>
              <a:rPr lang="en-US" dirty="0" smtClean="0"/>
              <a:t> and cascade algorithm (all together much less than 160,000!).</a:t>
            </a:r>
          </a:p>
          <a:p>
            <a:r>
              <a:rPr lang="en-US" dirty="0" smtClean="0"/>
              <a:t>If the image survived all the layers in the cascade, it’s classified as face image, otherwise it’s classified as non-face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08000" y="2057400"/>
            <a:ext cx="8229600" cy="3962400"/>
            <a:chOff x="240" y="1296"/>
            <a:chExt cx="3888" cy="2496"/>
          </a:xfrm>
        </p:grpSpPr>
        <p:sp>
          <p:nvSpPr>
            <p:cNvPr id="9249" name="Rectangle 34"/>
            <p:cNvSpPr>
              <a:spLocks noChangeArrowheads="1"/>
            </p:cNvSpPr>
            <p:nvPr/>
          </p:nvSpPr>
          <p:spPr bwMode="auto">
            <a:xfrm>
              <a:off x="1104" y="1296"/>
              <a:ext cx="2208" cy="22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9250" name="Text Box 6"/>
            <p:cNvSpPr txBox="1">
              <a:spLocks noChangeArrowheads="1"/>
            </p:cNvSpPr>
            <p:nvPr/>
          </p:nvSpPr>
          <p:spPr bwMode="auto">
            <a:xfrm>
              <a:off x="240" y="1670"/>
              <a:ext cx="768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GB" sz="2000" b="1"/>
                <a:t>Training</a:t>
              </a:r>
            </a:p>
            <a:p>
              <a:pPr algn="r"/>
              <a:r>
                <a:rPr lang="en-GB" sz="2000" b="1"/>
                <a:t>Set</a:t>
              </a:r>
            </a:p>
            <a:p>
              <a:pPr algn="r"/>
              <a:r>
                <a:rPr lang="en-GB" sz="1600" b="1"/>
                <a:t>(sub-windows)</a:t>
              </a:r>
            </a:p>
          </p:txBody>
        </p:sp>
        <p:sp>
          <p:nvSpPr>
            <p:cNvPr id="9251" name="Rectangle 7"/>
            <p:cNvSpPr>
              <a:spLocks noChangeArrowheads="1"/>
            </p:cNvSpPr>
            <p:nvPr/>
          </p:nvSpPr>
          <p:spPr bwMode="auto">
            <a:xfrm>
              <a:off x="1152" y="1632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Integral</a:t>
              </a:r>
            </a:p>
            <a:p>
              <a:pPr algn="ctr"/>
              <a:r>
                <a:rPr lang="en-US" b="1"/>
                <a:t>Representation</a:t>
              </a:r>
              <a:endParaRPr lang="en-GB" b="1"/>
            </a:p>
          </p:txBody>
        </p:sp>
        <p:sp>
          <p:nvSpPr>
            <p:cNvPr id="9252" name="Rectangle 8"/>
            <p:cNvSpPr>
              <a:spLocks noChangeArrowheads="1"/>
            </p:cNvSpPr>
            <p:nvPr/>
          </p:nvSpPr>
          <p:spPr bwMode="auto">
            <a:xfrm>
              <a:off x="1632" y="2256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Feature</a:t>
              </a:r>
            </a:p>
            <a:p>
              <a:pPr algn="ctr"/>
              <a:r>
                <a:rPr lang="en-US" b="1"/>
                <a:t>computation</a:t>
              </a:r>
              <a:endParaRPr lang="en-GB" b="1"/>
            </a:p>
          </p:txBody>
        </p:sp>
        <p:sp>
          <p:nvSpPr>
            <p:cNvPr id="9253" name="Rectangle 9"/>
            <p:cNvSpPr>
              <a:spLocks noChangeArrowheads="1"/>
            </p:cNvSpPr>
            <p:nvPr/>
          </p:nvSpPr>
          <p:spPr bwMode="auto">
            <a:xfrm>
              <a:off x="2112" y="2880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AdaBoost</a:t>
              </a:r>
            </a:p>
            <a:p>
              <a:pPr algn="ctr"/>
              <a:r>
                <a:rPr lang="en-US" b="1"/>
                <a:t>Feature Selection</a:t>
              </a:r>
              <a:endParaRPr lang="en-GB" b="1"/>
            </a:p>
          </p:txBody>
        </p:sp>
        <p:sp>
          <p:nvSpPr>
            <p:cNvPr id="9254" name="AutoShape 18"/>
            <p:cNvSpPr>
              <a:spLocks noChangeArrowheads="1"/>
            </p:cNvSpPr>
            <p:nvPr/>
          </p:nvSpPr>
          <p:spPr bwMode="auto">
            <a:xfrm rot="5400000">
              <a:off x="1162" y="2342"/>
              <a:ext cx="537" cy="366"/>
            </a:xfrm>
            <a:custGeom>
              <a:avLst/>
              <a:gdLst>
                <a:gd name="T0" fmla="*/ 10 w 21600"/>
                <a:gd name="T1" fmla="*/ 0 h 21600"/>
                <a:gd name="T2" fmla="*/ 6 w 21600"/>
                <a:gd name="T3" fmla="*/ 2 h 21600"/>
                <a:gd name="T4" fmla="*/ 0 w 21600"/>
                <a:gd name="T5" fmla="*/ 5 h 21600"/>
                <a:gd name="T6" fmla="*/ 6 w 21600"/>
                <a:gd name="T7" fmla="*/ 6 h 21600"/>
                <a:gd name="T8" fmla="*/ 11 w 21600"/>
                <a:gd name="T9" fmla="*/ 4 h 21600"/>
                <a:gd name="T10" fmla="*/ 13 w 21600"/>
                <a:gd name="T11" fmla="*/ 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55" name="AutoShape 19"/>
            <p:cNvSpPr>
              <a:spLocks noChangeArrowheads="1"/>
            </p:cNvSpPr>
            <p:nvPr/>
          </p:nvSpPr>
          <p:spPr bwMode="auto">
            <a:xfrm rot="5400000">
              <a:off x="1642" y="2966"/>
              <a:ext cx="537" cy="366"/>
            </a:xfrm>
            <a:custGeom>
              <a:avLst/>
              <a:gdLst>
                <a:gd name="T0" fmla="*/ 10 w 21600"/>
                <a:gd name="T1" fmla="*/ 0 h 21600"/>
                <a:gd name="T2" fmla="*/ 6 w 21600"/>
                <a:gd name="T3" fmla="*/ 2 h 21600"/>
                <a:gd name="T4" fmla="*/ 0 w 21600"/>
                <a:gd name="T5" fmla="*/ 5 h 21600"/>
                <a:gd name="T6" fmla="*/ 6 w 21600"/>
                <a:gd name="T7" fmla="*/ 6 h 21600"/>
                <a:gd name="T8" fmla="*/ 11 w 21600"/>
                <a:gd name="T9" fmla="*/ 4 h 21600"/>
                <a:gd name="T10" fmla="*/ 13 w 21600"/>
                <a:gd name="T11" fmla="*/ 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56" name="AutoShape 24"/>
            <p:cNvSpPr>
              <a:spLocks noChangeArrowheads="1"/>
            </p:cNvSpPr>
            <p:nvPr/>
          </p:nvSpPr>
          <p:spPr bwMode="auto">
            <a:xfrm rot="-2700000">
              <a:off x="3360" y="2496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57" name="AutoShape 26"/>
            <p:cNvSpPr>
              <a:spLocks noChangeArrowheads="1"/>
            </p:cNvSpPr>
            <p:nvPr/>
          </p:nvSpPr>
          <p:spPr bwMode="auto">
            <a:xfrm rot="-900000">
              <a:off x="3456" y="2928"/>
              <a:ext cx="576" cy="135"/>
            </a:xfrm>
            <a:prstGeom prst="rightArrow">
              <a:avLst>
                <a:gd name="adj1" fmla="val 50000"/>
                <a:gd name="adj2" fmla="val 10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58" name="AutoShape 27"/>
            <p:cNvSpPr>
              <a:spLocks noChangeArrowheads="1"/>
            </p:cNvSpPr>
            <p:nvPr/>
          </p:nvSpPr>
          <p:spPr bwMode="auto">
            <a:xfrm rot="2489572">
              <a:off x="3360" y="3648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59" name="Oval 28"/>
            <p:cNvSpPr>
              <a:spLocks noChangeArrowheads="1"/>
            </p:cNvSpPr>
            <p:nvPr/>
          </p:nvSpPr>
          <p:spPr bwMode="auto">
            <a:xfrm flipH="1">
              <a:off x="3696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60" name="Oval 29"/>
            <p:cNvSpPr>
              <a:spLocks noChangeArrowheads="1"/>
            </p:cNvSpPr>
            <p:nvPr/>
          </p:nvSpPr>
          <p:spPr bwMode="auto">
            <a:xfrm flipH="1">
              <a:off x="3696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61" name="Oval 30"/>
            <p:cNvSpPr>
              <a:spLocks noChangeArrowheads="1"/>
            </p:cNvSpPr>
            <p:nvPr/>
          </p:nvSpPr>
          <p:spPr bwMode="auto">
            <a:xfrm flipH="1">
              <a:off x="3696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62" name="Text Box 35"/>
            <p:cNvSpPr txBox="1">
              <a:spLocks noChangeArrowheads="1"/>
            </p:cNvSpPr>
            <p:nvPr/>
          </p:nvSpPr>
          <p:spPr bwMode="auto">
            <a:xfrm>
              <a:off x="1104" y="1296"/>
              <a:ext cx="2208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/>
                <a:t>Cascade trainer</a:t>
              </a:r>
              <a:endParaRPr lang="en-GB" sz="2400" b="1"/>
            </a:p>
          </p:txBody>
        </p:sp>
        <p:sp>
          <p:nvSpPr>
            <p:cNvPr id="9263" name="AutoShape 39"/>
            <p:cNvSpPr>
              <a:spLocks noChangeArrowheads="1"/>
            </p:cNvSpPr>
            <p:nvPr/>
          </p:nvSpPr>
          <p:spPr bwMode="auto">
            <a:xfrm rot="-5400000">
              <a:off x="912" y="1814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57772" name="Rectangle 44"/>
          <p:cNvSpPr>
            <a:spLocks noChangeArrowheads="1"/>
          </p:cNvSpPr>
          <p:nvPr/>
        </p:nvSpPr>
        <p:spPr bwMode="auto">
          <a:xfrm>
            <a:off x="1103445" y="1052736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4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Testing phase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420011" y="1052736"/>
            <a:ext cx="109728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Training phase</a:t>
            </a:r>
          </a:p>
        </p:txBody>
      </p:sp>
      <p:graphicFrame>
        <p:nvGraphicFramePr>
          <p:cNvPr id="457810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2749419" y="4725145"/>
          <a:ext cx="17272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2" name="Bitmap Image" r:id="rId4" imgW="1295238" imgH="638264" progId="PBrush">
                  <p:embed/>
                </p:oleObj>
              </mc:Choice>
              <mc:Fallback>
                <p:oleObj name="Bitmap Image" r:id="rId4" imgW="1295238" imgH="63826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419" y="4725145"/>
                        <a:ext cx="17272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90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540000" y="2819401"/>
          <a:ext cx="9144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3" name="Bitmap Image" r:id="rId6" imgW="2429214" imgH="1905266" progId="PBrush">
                  <p:embed/>
                </p:oleObj>
              </mc:Choice>
              <mc:Fallback>
                <p:oleObj name="Bitmap Image" r:id="rId6" imgW="2429214" imgH="190526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2819401"/>
                        <a:ext cx="9144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8636000" y="2133600"/>
            <a:ext cx="3352800" cy="4572000"/>
            <a:chOff x="4080" y="1344"/>
            <a:chExt cx="1584" cy="2880"/>
          </a:xfrm>
        </p:grpSpPr>
        <p:sp>
          <p:nvSpPr>
            <p:cNvPr id="9241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584" cy="28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9242" name="Rectangle 10"/>
            <p:cNvSpPr>
              <a:spLocks noChangeArrowheads="1"/>
            </p:cNvSpPr>
            <p:nvPr/>
          </p:nvSpPr>
          <p:spPr bwMode="auto">
            <a:xfrm>
              <a:off x="4128" y="192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1</a:t>
              </a:r>
            </a:p>
            <a:p>
              <a:pPr algn="ctr"/>
              <a:r>
                <a:rPr lang="en-US" b="1"/>
                <a:t>(cascade stage 1)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9243" name="Rectangle 12"/>
            <p:cNvSpPr>
              <a:spLocks noChangeArrowheads="1"/>
            </p:cNvSpPr>
            <p:nvPr/>
          </p:nvSpPr>
          <p:spPr bwMode="auto">
            <a:xfrm>
              <a:off x="4128" y="360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N</a:t>
              </a:r>
            </a:p>
            <a:p>
              <a:pPr algn="ctr"/>
              <a:r>
                <a:rPr lang="en-US" b="1"/>
                <a:t>(cascade stage N)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9244" name="Text Box 13"/>
            <p:cNvSpPr txBox="1">
              <a:spLocks noChangeArrowheads="1"/>
            </p:cNvSpPr>
            <p:nvPr/>
          </p:nvSpPr>
          <p:spPr bwMode="auto">
            <a:xfrm>
              <a:off x="4080" y="1344"/>
              <a:ext cx="1584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/>
                <a:t>Classifier cascade framework</a:t>
              </a:r>
              <a:endParaRPr lang="en-GB" b="1"/>
            </a:p>
          </p:txBody>
        </p:sp>
        <p:sp>
          <p:nvSpPr>
            <p:cNvPr id="9245" name="Rectangle 22"/>
            <p:cNvSpPr>
              <a:spLocks noChangeArrowheads="1"/>
            </p:cNvSpPr>
            <p:nvPr/>
          </p:nvSpPr>
          <p:spPr bwMode="auto">
            <a:xfrm>
              <a:off x="4128" y="2592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2</a:t>
              </a:r>
            </a:p>
            <a:p>
              <a:pPr algn="ctr"/>
              <a:r>
                <a:rPr lang="en-US" b="1"/>
                <a:t>(cascade stage 2)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9246" name="Oval 31"/>
            <p:cNvSpPr>
              <a:spLocks noChangeArrowheads="1"/>
            </p:cNvSpPr>
            <p:nvPr/>
          </p:nvSpPr>
          <p:spPr bwMode="auto">
            <a:xfrm flipH="1">
              <a:off x="4848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9247" name="Oval 32"/>
            <p:cNvSpPr>
              <a:spLocks noChangeArrowheads="1"/>
            </p:cNvSpPr>
            <p:nvPr/>
          </p:nvSpPr>
          <p:spPr bwMode="auto">
            <a:xfrm flipH="1">
              <a:off x="4848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9248" name="Oval 33"/>
            <p:cNvSpPr>
              <a:spLocks noChangeArrowheads="1"/>
            </p:cNvSpPr>
            <p:nvPr/>
          </p:nvSpPr>
          <p:spPr bwMode="auto">
            <a:xfrm flipH="1">
              <a:off x="4848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9906000" y="3886200"/>
            <a:ext cx="829733" cy="2006600"/>
            <a:chOff x="4680" y="2448"/>
            <a:chExt cx="392" cy="1264"/>
          </a:xfrm>
        </p:grpSpPr>
        <p:sp>
          <p:nvSpPr>
            <p:cNvPr id="9238" name="AutoShape 36"/>
            <p:cNvSpPr>
              <a:spLocks noChangeArrowheads="1"/>
            </p:cNvSpPr>
            <p:nvPr/>
          </p:nvSpPr>
          <p:spPr bwMode="auto">
            <a:xfrm>
              <a:off x="4688" y="2448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39" name="AutoShape 37"/>
            <p:cNvSpPr>
              <a:spLocks noChangeArrowheads="1"/>
            </p:cNvSpPr>
            <p:nvPr/>
          </p:nvSpPr>
          <p:spPr bwMode="auto">
            <a:xfrm>
              <a:off x="4680" y="3072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40" name="AutoShape 38"/>
            <p:cNvSpPr>
              <a:spLocks noChangeArrowheads="1"/>
            </p:cNvSpPr>
            <p:nvPr/>
          </p:nvSpPr>
          <p:spPr bwMode="auto">
            <a:xfrm>
              <a:off x="4680" y="3520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pic>
        <p:nvPicPr>
          <p:cNvPr id="457783" name="Picture 5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998133" y="26797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7784" name="Picture 5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2946399" y="2679701"/>
            <a:ext cx="952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7802" name="Picture 7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066800" y="2667000"/>
            <a:ext cx="9144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57806" name="Object 3"/>
          <p:cNvGraphicFramePr>
            <a:graphicFrameLocks noChangeAspect="1"/>
          </p:cNvGraphicFramePr>
          <p:nvPr/>
        </p:nvGraphicFramePr>
        <p:xfrm>
          <a:off x="2540000" y="2743201"/>
          <a:ext cx="9144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4" name="Bitmap Image" r:id="rId11" imgW="2429214" imgH="1905266" progId="PBrush">
                  <p:embed/>
                </p:oleObj>
              </mc:Choice>
              <mc:Fallback>
                <p:oleObj name="Bitmap Image" r:id="rId11" imgW="2429214" imgH="190526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2743201"/>
                        <a:ext cx="9144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09" name="Object 4"/>
          <p:cNvGraphicFramePr>
            <a:graphicFrameLocks noChangeAspect="1"/>
          </p:cNvGraphicFramePr>
          <p:nvPr/>
        </p:nvGraphicFramePr>
        <p:xfrm>
          <a:off x="2540000" y="2743201"/>
          <a:ext cx="9144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5" name="Bitmap Image" r:id="rId12" imgW="2429214" imgH="1905266" progId="PBrush">
                  <p:embed/>
                </p:oleObj>
              </mc:Choice>
              <mc:Fallback>
                <p:oleObj name="Bitmap Image" r:id="rId12" imgW="2429214" imgH="190526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2743201"/>
                        <a:ext cx="9144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4" name="Object 6"/>
          <p:cNvGraphicFramePr>
            <a:graphicFrameLocks noChangeAspect="1"/>
          </p:cNvGraphicFramePr>
          <p:nvPr/>
        </p:nvGraphicFramePr>
        <p:xfrm>
          <a:off x="1684107" y="4724400"/>
          <a:ext cx="81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6" name="Bitmap Image" r:id="rId13" imgW="1314286" imgH="628571" progId="PBrush">
                  <p:embed/>
                </p:oleObj>
              </mc:Choice>
              <mc:Fallback>
                <p:oleObj name="Bitmap Image" r:id="rId13" imgW="1314286" imgH="628571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107" y="4724400"/>
                        <a:ext cx="81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7" name="Object 7"/>
          <p:cNvGraphicFramePr>
            <a:graphicFrameLocks noChangeAspect="1"/>
          </p:cNvGraphicFramePr>
          <p:nvPr/>
        </p:nvGraphicFramePr>
        <p:xfrm>
          <a:off x="769707" y="4724401"/>
          <a:ext cx="812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7" name="Bitmap Image" r:id="rId15" imgW="1305107" imgH="638264" progId="PBrush">
                  <p:embed/>
                </p:oleObj>
              </mc:Choice>
              <mc:Fallback>
                <p:oleObj name="Bitmap Image" r:id="rId15" imgW="1305107" imgH="63826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707" y="4724401"/>
                        <a:ext cx="812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20" name="Object 8"/>
          <p:cNvGraphicFramePr>
            <a:graphicFrameLocks noChangeAspect="1"/>
          </p:cNvGraphicFramePr>
          <p:nvPr/>
        </p:nvGraphicFramePr>
        <p:xfrm>
          <a:off x="-144693" y="4724401"/>
          <a:ext cx="812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8" name="Bitmap Image" r:id="rId17" imgW="1286055" imgH="638264" progId="PBrush">
                  <p:embed/>
                </p:oleObj>
              </mc:Choice>
              <mc:Fallback>
                <p:oleObj name="Bitmap Image" r:id="rId17" imgW="1286055" imgH="63826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4693" y="4724401"/>
                        <a:ext cx="812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5" name="Rectangle 97"/>
          <p:cNvSpPr>
            <a:spLocks noChangeArrowheads="1"/>
          </p:cNvSpPr>
          <p:nvPr/>
        </p:nvSpPr>
        <p:spPr bwMode="auto">
          <a:xfrm>
            <a:off x="-1219200" y="3048000"/>
            <a:ext cx="1117600" cy="838200"/>
          </a:xfrm>
          <a:prstGeom prst="rect">
            <a:avLst/>
          </a:prstGeom>
          <a:solidFill>
            <a:schemeClr val="tx1"/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aphicFrame>
        <p:nvGraphicFramePr>
          <p:cNvPr id="457824" name="Object 9"/>
          <p:cNvGraphicFramePr>
            <a:graphicFrameLocks noChangeAspect="1"/>
          </p:cNvGraphicFramePr>
          <p:nvPr/>
        </p:nvGraphicFramePr>
        <p:xfrm>
          <a:off x="-1134533" y="31115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9" name="Bitmap Image" r:id="rId19" imgW="409632" imgH="333333" progId="PBrush">
                  <p:embed/>
                </p:oleObj>
              </mc:Choice>
              <mc:Fallback>
                <p:oleObj name="Bitmap Image" r:id="rId19" imgW="409632" imgH="33333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34533" y="3111500"/>
                        <a:ext cx="914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7" name="Text Box 99"/>
          <p:cNvSpPr txBox="1">
            <a:spLocks noChangeArrowheads="1"/>
          </p:cNvSpPr>
          <p:nvPr/>
        </p:nvSpPr>
        <p:spPr bwMode="auto">
          <a:xfrm>
            <a:off x="7416801" y="6096001"/>
            <a:ext cx="296756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FACE IDENTIFIED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3339" y="283296"/>
            <a:ext cx="118566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spcBef>
                <a:spcPct val="0"/>
              </a:spcBef>
            </a:pPr>
            <a:r>
              <a:rPr lang="en-US" sz="4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Viola &amp; Jones Algorithm - Visualization</a:t>
            </a:r>
            <a:endParaRPr lang="he-IL" sz="44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5872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4.81481E-6 L 0.15834 -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-4.81481E-6 L 0.35833 -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57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093 L 0.23472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72 -0.00092 L 0.43472 -0.000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57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4 -0.00208 L 0.31094 -0.002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093 -0.00209 L 0.51093 -0.0020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57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0469 -0.13959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8334 -0.13333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-6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25 -0.13542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-6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25 -0.13542 " pathEditMode="relative" rAng="0" ptsTypes="AA">
                                      <p:cBhvr>
                                        <p:cTn id="91" dur="1000" spd="-100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4635 4.44444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225 -2.22222E-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 3.33333E-6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75 3.33333E-6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47083 -4.44444E-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-0.47153 -2.96296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5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000"/>
                                        <p:tgtEl>
                                          <p:spTgt spid="457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63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44444E-6 2.96296E-6 L 0.43056 2.96296E-6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42917 1.11111E-6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" y="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5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56 -3.7037E-6 L 0.43056 0.16297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-0.00186 L 0.42917 0.16111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7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1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9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13889 L 0.42917 0.38333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56 0.14074 L 0.43056 0.38518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9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88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8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9" presetClass="emph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1" dur="500" fill="hold"/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2 L 0.42917 0.69815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1 L 0.42917 0.69814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72" grpId="0"/>
      <p:bldP spid="457730" grpId="0"/>
      <p:bldP spid="457825" grpId="0" animBg="1"/>
      <p:bldP spid="457825" grpId="1" animBg="1"/>
      <p:bldP spid="457825" grpId="2" animBg="1"/>
      <p:bldP spid="457825" grpId="3" animBg="1"/>
      <p:bldP spid="457825" grpId="4" animBg="1"/>
      <p:bldP spid="457825" grpId="5" animBg="1"/>
      <p:bldP spid="457825" grpId="6" animBg="1"/>
      <p:bldP spid="457825" grpId="7" animBg="1"/>
      <p:bldP spid="457825" grpId="8" animBg="1"/>
      <p:bldP spid="457825" grpId="9" animBg="1"/>
      <p:bldP spid="457825" grpId="10" animBg="1"/>
      <p:bldP spid="457827" grpId="0"/>
      <p:bldP spid="457827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Articles/links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8763081" cy="3541714"/>
          </a:xfrm>
        </p:spPr>
        <p:txBody>
          <a:bodyPr/>
          <a:lstStyle/>
          <a:p>
            <a:r>
              <a:rPr lang="en-US" dirty="0" smtClean="0"/>
              <a:t>Rapid Object Detection using a Boosted Cascade of simple features. By Paul Viola and Michael Jones.</a:t>
            </a:r>
          </a:p>
          <a:p>
            <a:r>
              <a:rPr lang="en-US" dirty="0" smtClean="0"/>
              <a:t>Generic Object Detection using </a:t>
            </a:r>
            <a:r>
              <a:rPr lang="en-US" dirty="0" err="1" smtClean="0"/>
              <a:t>Adaboost</a:t>
            </a:r>
            <a:r>
              <a:rPr lang="en-US" dirty="0" smtClean="0"/>
              <a:t>, by Ben Weber.</a:t>
            </a:r>
          </a:p>
          <a:p>
            <a:r>
              <a:rPr lang="en-US" dirty="0" smtClean="0"/>
              <a:t>Face Detection lecture used in the seminar in Haifa University (Supervisor </a:t>
            </a:r>
            <a:r>
              <a:rPr lang="en-US" dirty="0" err="1" smtClean="0"/>
              <a:t>Hagit</a:t>
            </a:r>
            <a:r>
              <a:rPr lang="en-US" dirty="0" smtClean="0"/>
              <a:t> Hel-Or, by </a:t>
            </a:r>
            <a:r>
              <a:rPr lang="en-US" dirty="0" err="1"/>
              <a:t>Mor</a:t>
            </a:r>
            <a:r>
              <a:rPr lang="en-US" dirty="0"/>
              <a:t> </a:t>
            </a:r>
            <a:r>
              <a:rPr lang="en-US" dirty="0" err="1" smtClean="0"/>
              <a:t>Yakobovits</a:t>
            </a:r>
            <a:r>
              <a:rPr lang="en-US" dirty="0" smtClean="0"/>
              <a:t>, </a:t>
            </a:r>
            <a:r>
              <a:rPr lang="en-US" dirty="0"/>
              <a:t>Roni </a:t>
            </a:r>
            <a:r>
              <a:rPr lang="en-US" dirty="0" err="1" smtClean="0"/>
              <a:t>Karlikar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375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used for the 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8980364" cy="3541714"/>
          </a:xfrm>
        </p:spPr>
        <p:txBody>
          <a:bodyPr/>
          <a:lstStyle/>
          <a:p>
            <a:r>
              <a:rPr lang="en-US" dirty="0"/>
              <a:t>Viola Jones face detection and tracking </a:t>
            </a:r>
            <a:r>
              <a:rPr lang="en-US" dirty="0" smtClean="0"/>
              <a:t>explained: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www.youtube.com/watch?v=WfdYYNamHZ8</a:t>
            </a:r>
            <a:endParaRPr lang="en-US" dirty="0" smtClean="0"/>
          </a:p>
          <a:p>
            <a:r>
              <a:rPr lang="en-US" dirty="0"/>
              <a:t>Rob </a:t>
            </a:r>
            <a:r>
              <a:rPr lang="en-US" dirty="0" err="1"/>
              <a:t>Schapire</a:t>
            </a:r>
            <a:r>
              <a:rPr lang="en-US" dirty="0"/>
              <a:t> on Multiclass Boosting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www.youtube.com/watch?v=L6BlpGnCYVg</a:t>
            </a:r>
            <a:endParaRPr lang="en-US" dirty="0" smtClean="0"/>
          </a:p>
          <a:p>
            <a:r>
              <a:rPr lang="en-US" dirty="0"/>
              <a:t>VIOLA JONES FACE DETECTION EXPLAINED: </a:t>
            </a:r>
            <a:r>
              <a:rPr lang="en-US" dirty="0">
                <a:hlinkClick r:id="rId4"/>
              </a:rPr>
              <a:t>https://www.youtube.com/watch?v=_</a:t>
            </a:r>
            <a:r>
              <a:rPr lang="en-US" dirty="0" smtClean="0">
                <a:hlinkClick r:id="rId4"/>
              </a:rPr>
              <a:t>QZLbR67fUU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4601</TotalTime>
  <Words>4889</Words>
  <Application>Microsoft Office PowerPoint</Application>
  <PresentationFormat>Custom</PresentationFormat>
  <Paragraphs>923</Paragraphs>
  <Slides>94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Circuit</vt:lpstr>
      <vt:lpstr>Bitmap Image</vt:lpstr>
      <vt:lpstr>PowerPoint Presentation</vt:lpstr>
      <vt:lpstr>introduction</vt:lpstr>
      <vt:lpstr>What is face detection?</vt:lpstr>
      <vt:lpstr>PowerPoint Presentation</vt:lpstr>
      <vt:lpstr>PowerPoint Presentation</vt:lpstr>
      <vt:lpstr>Aurhors</vt:lpstr>
      <vt:lpstr>Authors </vt:lpstr>
      <vt:lpstr>introduction</vt:lpstr>
      <vt:lpstr>adaboost</vt:lpstr>
      <vt:lpstr>adaboost</vt:lpstr>
      <vt:lpstr>Adaboost</vt:lpstr>
      <vt:lpstr>Authors of adaboost</vt:lpstr>
      <vt:lpstr>Authors of adaboost</vt:lpstr>
      <vt:lpstr>Adaboost algorithm</vt:lpstr>
      <vt:lpstr>Adaboost algorithm - continue</vt:lpstr>
      <vt:lpstr>Adaboost algorithm - continue</vt:lpstr>
      <vt:lpstr>adaboost</vt:lpstr>
      <vt:lpstr>What we want to get:</vt:lpstr>
      <vt:lpstr>Adaboost - Round 1</vt:lpstr>
      <vt:lpstr>Adaboost - Round 1</vt:lpstr>
      <vt:lpstr>Adaboost - Round 1</vt:lpstr>
      <vt:lpstr>Adaboost - Round 1</vt:lpstr>
      <vt:lpstr>Adaboost - Round 1</vt:lpstr>
      <vt:lpstr>Adaboost - Round 1</vt:lpstr>
      <vt:lpstr>Adaboost - Round 1</vt:lpstr>
      <vt:lpstr>Adaboost - Round 2</vt:lpstr>
      <vt:lpstr>Adaboost - Round 3</vt:lpstr>
      <vt:lpstr>PowerPoint Presentation</vt:lpstr>
      <vt:lpstr>Adaboost algorithm for images</vt:lpstr>
      <vt:lpstr>PowerPoint Presentation</vt:lpstr>
      <vt:lpstr>Rectangle features (haar featues)</vt:lpstr>
      <vt:lpstr>Rectangle features (haar featues)</vt:lpstr>
      <vt:lpstr>PowerPoint Presentation</vt:lpstr>
      <vt:lpstr>PowerPoint Presentation</vt:lpstr>
      <vt:lpstr>PowerPoint Presentation</vt:lpstr>
      <vt:lpstr>PowerPoint Presentation</vt:lpstr>
      <vt:lpstr>Rectangle features (haar-like features)</vt:lpstr>
      <vt:lpstr>Face detection – first feature detection</vt:lpstr>
      <vt:lpstr>Face detection – second feature detection</vt:lpstr>
      <vt:lpstr>Rectangle features (haar featues)</vt:lpstr>
      <vt:lpstr>integral images</vt:lpstr>
      <vt:lpstr>What is integral images - continue</vt:lpstr>
      <vt:lpstr>What is integral images - example</vt:lpstr>
      <vt:lpstr>What is integral images – example continue</vt:lpstr>
      <vt:lpstr>What is integral images – example continue</vt:lpstr>
      <vt:lpstr>What is integral images – example continue</vt:lpstr>
      <vt:lpstr>What is integral images – example continue</vt:lpstr>
      <vt:lpstr>What is integral images – example continue</vt:lpstr>
      <vt:lpstr>What is integral images – example continue</vt:lpstr>
      <vt:lpstr>What is integral images – example continue</vt:lpstr>
      <vt:lpstr>What is integral images – example continue</vt:lpstr>
      <vt:lpstr>What is integral images – example continue</vt:lpstr>
      <vt:lpstr>What is integral images – example continue</vt:lpstr>
      <vt:lpstr>integral images</vt:lpstr>
      <vt:lpstr>integral images</vt:lpstr>
      <vt:lpstr>integral images</vt:lpstr>
      <vt:lpstr>Adaboost algorithm for images</vt:lpstr>
      <vt:lpstr>Viola jones algorithm</vt:lpstr>
      <vt:lpstr>Viola jones algorithm</vt:lpstr>
      <vt:lpstr>Viola jones algorithm</vt:lpstr>
      <vt:lpstr>Viola jones algorithm</vt:lpstr>
      <vt:lpstr>Let’s try the algorithm</vt:lpstr>
      <vt:lpstr>We’ll use this dataset.</vt:lpstr>
      <vt:lpstr>PowerPoint Presentation</vt:lpstr>
      <vt:lpstr>Let’s test the training set with this feature: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Real-timeliness</vt:lpstr>
      <vt:lpstr>Cascading classifiers</vt:lpstr>
      <vt:lpstr>Cascading classifiers</vt:lpstr>
      <vt:lpstr>Cascading classifiers - continue</vt:lpstr>
      <vt:lpstr>Cascading classifiers - continue</vt:lpstr>
      <vt:lpstr>Cascading classifiers - continue</vt:lpstr>
      <vt:lpstr>Detect a new image</vt:lpstr>
      <vt:lpstr>Training phase</vt:lpstr>
      <vt:lpstr>Articles/links used</vt:lpstr>
      <vt:lpstr>Links used for the lectures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Hakim, Tal</dc:creator>
  <cp:lastModifiedBy>David Cohn</cp:lastModifiedBy>
  <cp:revision>501</cp:revision>
  <dcterms:created xsi:type="dcterms:W3CDTF">2015-04-23T19:44:25Z</dcterms:created>
  <dcterms:modified xsi:type="dcterms:W3CDTF">2017-04-13T19:31:45Z</dcterms:modified>
</cp:coreProperties>
</file>